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60" r:id="rId4"/>
    <p:sldId id="263" r:id="rId5"/>
    <p:sldId id="290" r:id="rId6"/>
    <p:sldId id="295" r:id="rId7"/>
    <p:sldId id="280" r:id="rId8"/>
    <p:sldId id="296" r:id="rId9"/>
    <p:sldId id="297" r:id="rId10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00000"/>
    <a:srgbClr val="FFFF99"/>
    <a:srgbClr val="C13F3F"/>
    <a:srgbClr val="D92121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180" autoAdjust="0"/>
    <p:restoredTop sz="96357" autoAdjust="0"/>
  </p:normalViewPr>
  <p:slideViewPr>
    <p:cSldViewPr>
      <p:cViewPr varScale="1">
        <p:scale>
          <a:sx n="111" d="100"/>
          <a:sy n="111" d="100"/>
        </p:scale>
        <p:origin x="173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916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570"/>
    </p:cViewPr>
  </p:sorterViewPr>
  <p:notesViewPr>
    <p:cSldViewPr>
      <p:cViewPr varScale="1">
        <p:scale>
          <a:sx n="59" d="100"/>
          <a:sy n="59" d="100"/>
        </p:scale>
        <p:origin x="3142" y="48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5"/>
            <a:ext cx="3170248" cy="480223"/>
          </a:xfrm>
          <a:prstGeom prst="rect">
            <a:avLst/>
          </a:prstGeom>
        </p:spPr>
        <p:txBody>
          <a:bodyPr vert="horz" lIns="94039" tIns="47020" rIns="94039" bIns="470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13" y="5"/>
            <a:ext cx="3170248" cy="480223"/>
          </a:xfrm>
          <a:prstGeom prst="rect">
            <a:avLst/>
          </a:prstGeom>
        </p:spPr>
        <p:txBody>
          <a:bodyPr vert="horz" lIns="94039" tIns="47020" rIns="94039" bIns="47020" rtlCol="0"/>
          <a:lstStyle>
            <a:lvl1pPr algn="r">
              <a:defRPr sz="1200"/>
            </a:lvl1pPr>
          </a:lstStyle>
          <a:p>
            <a:fld id="{4F0938CC-CE79-4435-A706-83705538FAFE}" type="datetimeFigureOut">
              <a:rPr lang="en-US" smtClean="0"/>
              <a:pPr/>
              <a:t>3/9/2022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354"/>
            <a:ext cx="3170248" cy="480223"/>
          </a:xfrm>
          <a:prstGeom prst="rect">
            <a:avLst/>
          </a:prstGeom>
        </p:spPr>
        <p:txBody>
          <a:bodyPr vert="horz" lIns="94039" tIns="47020" rIns="94039" bIns="470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13" y="9119354"/>
            <a:ext cx="3170248" cy="480223"/>
          </a:xfrm>
          <a:prstGeom prst="rect">
            <a:avLst/>
          </a:prstGeom>
        </p:spPr>
        <p:txBody>
          <a:bodyPr vert="horz" lIns="94039" tIns="47020" rIns="94039" bIns="47020" rtlCol="0" anchor="b"/>
          <a:lstStyle>
            <a:lvl1pPr algn="r">
              <a:defRPr sz="1200"/>
            </a:lvl1pPr>
          </a:lstStyle>
          <a:p>
            <a:fld id="{D669F728-D530-4620-B9D3-C4599D17313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29986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5"/>
            <a:ext cx="3170248" cy="480223"/>
          </a:xfrm>
          <a:prstGeom prst="rect">
            <a:avLst/>
          </a:prstGeom>
        </p:spPr>
        <p:txBody>
          <a:bodyPr vert="horz" lIns="94039" tIns="47020" rIns="94039" bIns="470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13" y="5"/>
            <a:ext cx="3170248" cy="480223"/>
          </a:xfrm>
          <a:prstGeom prst="rect">
            <a:avLst/>
          </a:prstGeom>
        </p:spPr>
        <p:txBody>
          <a:bodyPr vert="horz" lIns="94039" tIns="47020" rIns="94039" bIns="47020" rtlCol="0"/>
          <a:lstStyle>
            <a:lvl1pPr algn="r">
              <a:defRPr sz="1200"/>
            </a:lvl1pPr>
          </a:lstStyle>
          <a:p>
            <a:fld id="{D67B964A-190D-4150-B132-A0F976DCD8AC}" type="datetimeFigureOut">
              <a:rPr lang="en-US" smtClean="0"/>
              <a:pPr/>
              <a:t>3/9/2022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19138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039" tIns="47020" rIns="94039" bIns="470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53" y="4561307"/>
            <a:ext cx="5851504" cy="4320377"/>
          </a:xfrm>
          <a:prstGeom prst="rect">
            <a:avLst/>
          </a:prstGeom>
        </p:spPr>
        <p:txBody>
          <a:bodyPr vert="horz" lIns="94039" tIns="47020" rIns="94039" bIns="470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354"/>
            <a:ext cx="3170248" cy="480223"/>
          </a:xfrm>
          <a:prstGeom prst="rect">
            <a:avLst/>
          </a:prstGeom>
        </p:spPr>
        <p:txBody>
          <a:bodyPr vert="horz" lIns="94039" tIns="47020" rIns="94039" bIns="470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13" y="9119354"/>
            <a:ext cx="3170248" cy="480223"/>
          </a:xfrm>
          <a:prstGeom prst="rect">
            <a:avLst/>
          </a:prstGeom>
        </p:spPr>
        <p:txBody>
          <a:bodyPr vert="horz" lIns="94039" tIns="47020" rIns="94039" bIns="47020" rtlCol="0" anchor="b"/>
          <a:lstStyle>
            <a:lvl1pPr algn="r">
              <a:defRPr sz="1200"/>
            </a:lvl1pPr>
          </a:lstStyle>
          <a:p>
            <a:fld id="{25FD98E6-C4B7-402B-9B62-381BA5333B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54706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-2875" y="3962400"/>
            <a:ext cx="9133935" cy="1828800"/>
          </a:xfrm>
        </p:spPr>
        <p:txBody>
          <a:bodyPr anchor="b"/>
          <a:lstStyle>
            <a:lvl1pPr>
              <a:defRPr cap="none" baseline="0">
                <a:solidFill>
                  <a:srgbClr val="002060"/>
                </a:solidFill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cxnSp>
        <p:nvCxnSpPr>
          <p:cNvPr id="3" name="Straight Connector 2"/>
          <p:cNvCxnSpPr/>
          <p:nvPr userDrawn="1"/>
        </p:nvCxnSpPr>
        <p:spPr>
          <a:xfrm>
            <a:off x="-1905000" y="152400"/>
            <a:ext cx="91440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AEA8D14-E5DC-4009-8ABE-E113074D3533}"/>
              </a:ext>
            </a:extLst>
          </p:cNvPr>
          <p:cNvCxnSpPr>
            <a:cxnSpLocks/>
          </p:cNvCxnSpPr>
          <p:nvPr userDrawn="1"/>
        </p:nvCxnSpPr>
        <p:spPr>
          <a:xfrm>
            <a:off x="1295400" y="6360318"/>
            <a:ext cx="7838536" cy="0"/>
          </a:xfrm>
          <a:prstGeom prst="line">
            <a:avLst/>
          </a:prstGeom>
          <a:ln w="15875">
            <a:solidFill>
              <a:srgbClr val="C80000">
                <a:alpha val="54902"/>
              </a:srgb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15" name="Picture 14">
            <a:extLst>
              <a:ext uri="{FF2B5EF4-FFF2-40B4-BE49-F238E27FC236}">
                <a16:creationId xmlns:a16="http://schemas.microsoft.com/office/drawing/2014/main" id="{0D75C59B-2226-4C9A-BA5C-475C2A35C4D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5385"/>
          <a:stretch/>
        </p:blipFill>
        <p:spPr>
          <a:xfrm>
            <a:off x="10065" y="6019800"/>
            <a:ext cx="1371396" cy="838200"/>
          </a:xfrm>
          <a:prstGeom prst="rect">
            <a:avLst/>
          </a:prstGeom>
        </p:spPr>
      </p:pic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B3CDF360-C7B3-49D5-81D7-6D9D54264E47}"/>
              </a:ext>
            </a:extLst>
          </p:cNvPr>
          <p:cNvSpPr txBox="1">
            <a:spLocks/>
          </p:cNvSpPr>
          <p:nvPr userDrawn="1"/>
        </p:nvSpPr>
        <p:spPr>
          <a:xfrm>
            <a:off x="8600536" y="6360317"/>
            <a:ext cx="533400" cy="497683"/>
          </a:xfrm>
          <a:prstGeom prst="rect">
            <a:avLst/>
          </a:prstGeom>
          <a:solidFill>
            <a:srgbClr val="D92121"/>
          </a:solidFill>
        </p:spPr>
        <p:txBody>
          <a:bodyPr vert="horz" anchor="ctr" anchorCtr="0">
            <a:normAutofit/>
          </a:bodyPr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20AB23B-9BF0-489E-A8C2-70A75979535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Date Placeholder 13">
            <a:extLst>
              <a:ext uri="{FF2B5EF4-FFF2-40B4-BE49-F238E27FC236}">
                <a16:creationId xmlns:a16="http://schemas.microsoft.com/office/drawing/2014/main" id="{AEB9E3C3-A590-43C8-8AF5-AAE4C2A44E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933536" y="6411594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400">
                <a:solidFill>
                  <a:schemeClr val="bg1"/>
                </a:solidFill>
                <a:latin typeface="Garamond" pitchFamily="18" charset="0"/>
              </a:defRPr>
            </a:lvl1pPr>
          </a:lstStyle>
          <a:p>
            <a:r>
              <a:rPr lang="en-US"/>
              <a:t>June 1, 2021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14400"/>
          </a:xfrm>
        </p:spPr>
        <p:txBody>
          <a:bodyPr>
            <a:normAutofit/>
          </a:bodyPr>
          <a:lstStyle>
            <a:lvl1pPr>
              <a:defRPr sz="4400">
                <a:latin typeface="Garamond" pitchFamily="18" charset="0"/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990600"/>
            <a:ext cx="8153400" cy="5105400"/>
          </a:xfrm>
        </p:spPr>
        <p:txBody>
          <a:bodyPr>
            <a:normAutofit/>
          </a:bodyPr>
          <a:lstStyle>
            <a:lvl1pPr>
              <a:defRPr sz="2800">
                <a:latin typeface="Garamond" pitchFamily="18" charset="0"/>
              </a:defRPr>
            </a:lvl1pPr>
            <a:lvl2pPr>
              <a:defRPr sz="2400">
                <a:latin typeface="Garamond" pitchFamily="18" charset="0"/>
              </a:defRPr>
            </a:lvl2pPr>
            <a:lvl3pPr>
              <a:defRPr sz="2000">
                <a:latin typeface="Garamond" pitchFamily="18" charset="0"/>
              </a:defRPr>
            </a:lvl3pPr>
            <a:lvl4pPr>
              <a:defRPr sz="1800">
                <a:latin typeface="Garamond" pitchFamily="18" charset="0"/>
              </a:defRPr>
            </a:lvl4pPr>
            <a:lvl5pPr>
              <a:defRPr sz="1800">
                <a:latin typeface="Garamond" pitchFamily="18" charset="0"/>
              </a:defRPr>
            </a:lvl5pPr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9" name="Date Placeholder 13">
            <a:extLst>
              <a:ext uri="{FF2B5EF4-FFF2-40B4-BE49-F238E27FC236}">
                <a16:creationId xmlns:a16="http://schemas.microsoft.com/office/drawing/2014/main" id="{A087DD9F-A4A9-4654-A7DD-2A17E56F19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933536" y="6411594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400">
                <a:solidFill>
                  <a:schemeClr val="tx1"/>
                </a:solidFill>
                <a:latin typeface="Garamond" pitchFamily="18" charset="0"/>
              </a:defRPr>
            </a:lvl1pPr>
          </a:lstStyle>
          <a:p>
            <a:r>
              <a:rPr lang="en-US"/>
              <a:t>June 1, 2021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0443" y="2718275"/>
            <a:ext cx="7123113" cy="1673225"/>
          </a:xfrm>
        </p:spPr>
        <p:txBody>
          <a:bodyPr anchor="t"/>
          <a:lstStyle>
            <a:lvl1pPr marL="0" indent="0" algn="ctr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10065" y="1600200"/>
            <a:ext cx="9133935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000" b="1" dirty="0">
              <a:latin typeface="Garamond" panose="02020404030301010803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00200"/>
            <a:ext cx="8991600" cy="990600"/>
          </a:xfrm>
        </p:spPr>
        <p:txBody>
          <a:bodyPr/>
          <a:lstStyle>
            <a:lvl1pPr algn="ctr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11" name="Date Placeholder 13">
            <a:extLst>
              <a:ext uri="{FF2B5EF4-FFF2-40B4-BE49-F238E27FC236}">
                <a16:creationId xmlns:a16="http://schemas.microsoft.com/office/drawing/2014/main" id="{FCC66BDB-479C-425F-A0DE-FBA1C4F5B9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933536" y="6411594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400">
                <a:solidFill>
                  <a:schemeClr val="tx1"/>
                </a:solidFill>
                <a:latin typeface="Garamond" pitchFamily="18" charset="0"/>
              </a:defRPr>
            </a:lvl1pPr>
          </a:lstStyle>
          <a:p>
            <a:r>
              <a:rPr lang="en-US"/>
              <a:t>June 1, 2021</a:t>
            </a:r>
            <a:endParaRPr lang="en-US" dirty="0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C630E0A3-BC75-4EC2-B96D-C99E4CC6620B}"/>
              </a:ext>
            </a:extLst>
          </p:cNvPr>
          <p:cNvCxnSpPr>
            <a:cxnSpLocks/>
          </p:cNvCxnSpPr>
          <p:nvPr userDrawn="1"/>
        </p:nvCxnSpPr>
        <p:spPr>
          <a:xfrm>
            <a:off x="1295400" y="6360318"/>
            <a:ext cx="7838536" cy="0"/>
          </a:xfrm>
          <a:prstGeom prst="line">
            <a:avLst/>
          </a:prstGeom>
          <a:ln w="15875">
            <a:solidFill>
              <a:srgbClr val="C80000">
                <a:alpha val="54902"/>
              </a:srgb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16" name="Picture 15">
            <a:extLst>
              <a:ext uri="{FF2B5EF4-FFF2-40B4-BE49-F238E27FC236}">
                <a16:creationId xmlns:a16="http://schemas.microsoft.com/office/drawing/2014/main" id="{A6D8E689-AD31-4B85-84FE-1080505B555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5385"/>
          <a:stretch/>
        </p:blipFill>
        <p:spPr>
          <a:xfrm>
            <a:off x="10065" y="6019800"/>
            <a:ext cx="1371396" cy="838200"/>
          </a:xfrm>
          <a:prstGeom prst="rect">
            <a:avLst/>
          </a:prstGeom>
        </p:spPr>
      </p:pic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A806211B-1D5E-4146-BED0-7EC3D4207D5E}"/>
              </a:ext>
            </a:extLst>
          </p:cNvPr>
          <p:cNvSpPr txBox="1">
            <a:spLocks/>
          </p:cNvSpPr>
          <p:nvPr userDrawn="1"/>
        </p:nvSpPr>
        <p:spPr>
          <a:xfrm>
            <a:off x="8600536" y="6360317"/>
            <a:ext cx="533400" cy="497683"/>
          </a:xfrm>
          <a:prstGeom prst="rect">
            <a:avLst/>
          </a:prstGeom>
          <a:solidFill>
            <a:srgbClr val="D92121"/>
          </a:solidFill>
        </p:spPr>
        <p:txBody>
          <a:bodyPr vert="horz" anchor="ctr" anchorCtr="0">
            <a:normAutofit/>
          </a:bodyPr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20AB23B-9BF0-489E-A8C2-70A75979535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/>
          <a:lstStyle>
            <a:lvl1pPr algn="ctr">
              <a:defRPr/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336699" y="914400"/>
            <a:ext cx="3886200" cy="5105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0" y="914400"/>
            <a:ext cx="3886200" cy="5105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>
          <a:xfrm>
            <a:off x="5943600" y="6446837"/>
            <a:ext cx="2667000" cy="365125"/>
          </a:xfrm>
        </p:spPr>
        <p:txBody>
          <a:bodyPr rtlCol="0"/>
          <a:lstStyle>
            <a:lvl1pPr algn="r"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US"/>
              <a:t>June 1, 2021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523336" y="1591692"/>
            <a:ext cx="3886200" cy="4504307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714336" y="1591693"/>
            <a:ext cx="3886200" cy="450430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June 1, 2021</a:t>
            </a:r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523336" y="905893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714336" y="905893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June 1, 2021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13">
            <a:extLst>
              <a:ext uri="{FF2B5EF4-FFF2-40B4-BE49-F238E27FC236}">
                <a16:creationId xmlns:a16="http://schemas.microsoft.com/office/drawing/2014/main" id="{CCD744E3-F398-4247-B444-E2D9218E27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933536" y="6411594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400">
                <a:solidFill>
                  <a:schemeClr val="tx1"/>
                </a:solidFill>
                <a:latin typeface="Garamond" pitchFamily="18" charset="0"/>
              </a:defRPr>
            </a:lvl1pPr>
          </a:lstStyle>
          <a:p>
            <a:r>
              <a:rPr lang="en-US"/>
              <a:t>June 1, 2021</a:t>
            </a:r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F4DC4317-A5EC-4823-9EF6-2ABB221BE4BE}"/>
              </a:ext>
            </a:extLst>
          </p:cNvPr>
          <p:cNvCxnSpPr>
            <a:cxnSpLocks/>
          </p:cNvCxnSpPr>
          <p:nvPr userDrawn="1"/>
        </p:nvCxnSpPr>
        <p:spPr>
          <a:xfrm>
            <a:off x="1295400" y="6360318"/>
            <a:ext cx="7838536" cy="0"/>
          </a:xfrm>
          <a:prstGeom prst="line">
            <a:avLst/>
          </a:prstGeom>
          <a:ln w="15875">
            <a:solidFill>
              <a:srgbClr val="C80000">
                <a:alpha val="54902"/>
              </a:srgb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7" name="Picture 6">
            <a:extLst>
              <a:ext uri="{FF2B5EF4-FFF2-40B4-BE49-F238E27FC236}">
                <a16:creationId xmlns:a16="http://schemas.microsoft.com/office/drawing/2014/main" id="{9F0619B8-E720-4417-AEBA-2EA26859849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5385"/>
          <a:stretch/>
        </p:blipFill>
        <p:spPr>
          <a:xfrm>
            <a:off x="10065" y="6019800"/>
            <a:ext cx="1371396" cy="838200"/>
          </a:xfrm>
          <a:prstGeom prst="rect">
            <a:avLst/>
          </a:prstGeom>
        </p:spPr>
      </p:pic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FF3FFE94-DDE5-407D-A4F2-9F4CA7F4AE2B}"/>
              </a:ext>
            </a:extLst>
          </p:cNvPr>
          <p:cNvSpPr txBox="1">
            <a:spLocks/>
          </p:cNvSpPr>
          <p:nvPr userDrawn="1"/>
        </p:nvSpPr>
        <p:spPr>
          <a:xfrm>
            <a:off x="8600536" y="6360317"/>
            <a:ext cx="533400" cy="497683"/>
          </a:xfrm>
          <a:prstGeom prst="rect">
            <a:avLst/>
          </a:prstGeom>
          <a:solidFill>
            <a:srgbClr val="D92121"/>
          </a:solidFill>
        </p:spPr>
        <p:txBody>
          <a:bodyPr vert="horz" anchor="ctr" anchorCtr="0">
            <a:normAutofit/>
          </a:bodyPr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20AB23B-9BF0-489E-A8C2-70A75979535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69950"/>
          </a:xfrm>
        </p:spPr>
        <p:txBody>
          <a:bodyPr anchor="ctr"/>
          <a:lstStyle>
            <a:lvl1pPr algn="ctr">
              <a:buNone/>
              <a:defRPr sz="4400" b="0"/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6" name="Date Placeholder 2">
            <a:extLst>
              <a:ext uri="{FF2B5EF4-FFF2-40B4-BE49-F238E27FC236}">
                <a16:creationId xmlns:a16="http://schemas.microsoft.com/office/drawing/2014/main" id="{200738F2-32D1-47E7-9AEF-9082EC3A59E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933536" y="6411594"/>
            <a:ext cx="2667000" cy="365125"/>
          </a:xfrm>
        </p:spPr>
        <p:txBody>
          <a:bodyPr/>
          <a:lstStyle/>
          <a:p>
            <a:r>
              <a:rPr lang="en-US"/>
              <a:t>June 1, 2021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3.wmf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10064" y="-2619"/>
            <a:ext cx="9123871" cy="871299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919954"/>
            <a:ext cx="8153400" cy="5206525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/>
              <a:t>Click to edit Master text styles</a:t>
            </a:r>
          </a:p>
          <a:p>
            <a:pPr lvl="1" eaLnBrk="1" latinLnBrk="0" hangingPunct="1"/>
            <a:r>
              <a:rPr kumimoji="0" lang="en-US" dirty="0"/>
              <a:t>Second level</a:t>
            </a:r>
          </a:p>
          <a:p>
            <a:pPr lvl="2" eaLnBrk="1" latinLnBrk="0" hangingPunct="1"/>
            <a:r>
              <a:rPr kumimoji="0" lang="en-US" dirty="0"/>
              <a:t>Third level</a:t>
            </a:r>
          </a:p>
          <a:p>
            <a:pPr lvl="3" eaLnBrk="1" latinLnBrk="0" hangingPunct="1"/>
            <a:r>
              <a:rPr kumimoji="0" lang="en-US" dirty="0"/>
              <a:t>Fourth level</a:t>
            </a:r>
          </a:p>
          <a:p>
            <a:pPr lvl="4" eaLnBrk="1" latinLnBrk="0" hangingPunct="1"/>
            <a:r>
              <a:rPr kumimoji="0" lang="en-US" dirty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933536" y="6411594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  <a:latin typeface="Garamond" pitchFamily="18" charset="0"/>
              </a:defRPr>
            </a:lvl1pPr>
          </a:lstStyle>
          <a:p>
            <a:r>
              <a:rPr lang="en-US"/>
              <a:t>June 1, 2021</a:t>
            </a:r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2D30FDD-1477-4E01-B6CC-012187FA9F22}"/>
              </a:ext>
            </a:extLst>
          </p:cNvPr>
          <p:cNvCxnSpPr>
            <a:cxnSpLocks/>
          </p:cNvCxnSpPr>
          <p:nvPr userDrawn="1"/>
        </p:nvCxnSpPr>
        <p:spPr>
          <a:xfrm>
            <a:off x="1295400" y="6360318"/>
            <a:ext cx="7838536" cy="0"/>
          </a:xfrm>
          <a:prstGeom prst="line">
            <a:avLst/>
          </a:prstGeom>
          <a:ln w="15875">
            <a:solidFill>
              <a:srgbClr val="C80000">
                <a:alpha val="54902"/>
              </a:srgb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61F6EC95-197A-48FC-B506-A733992C0D3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5385"/>
          <a:stretch/>
        </p:blipFill>
        <p:spPr>
          <a:xfrm>
            <a:off x="10065" y="6019800"/>
            <a:ext cx="1371396" cy="838200"/>
          </a:xfrm>
          <a:prstGeom prst="rect">
            <a:avLst/>
          </a:prstGeom>
        </p:spPr>
      </p:pic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2C5DD6E7-E616-4FAE-BC85-67AA461887B4}"/>
              </a:ext>
            </a:extLst>
          </p:cNvPr>
          <p:cNvSpPr txBox="1">
            <a:spLocks/>
          </p:cNvSpPr>
          <p:nvPr userDrawn="1"/>
        </p:nvSpPr>
        <p:spPr>
          <a:xfrm>
            <a:off x="8600536" y="6360317"/>
            <a:ext cx="533400" cy="497683"/>
          </a:xfrm>
          <a:prstGeom prst="rect">
            <a:avLst/>
          </a:prstGeom>
          <a:solidFill>
            <a:srgbClr val="D92121"/>
          </a:solidFill>
        </p:spPr>
        <p:txBody>
          <a:bodyPr vert="horz" anchor="ctr" anchorCtr="0">
            <a:normAutofit/>
          </a:bodyPr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20AB23B-9BF0-489E-A8C2-70A75979535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</p:sldLayoutIdLst>
  <p:hf sldNum="0" hdr="0" ftr="0"/>
  <p:txStyles>
    <p:titleStyle>
      <a:lvl1pPr algn="ctr" rtl="0" eaLnBrk="1" latinLnBrk="0" hangingPunct="1">
        <a:spcBef>
          <a:spcPct val="0"/>
        </a:spcBef>
        <a:buNone/>
        <a:defRPr kumimoji="0" sz="4400" kern="1200">
          <a:solidFill>
            <a:srgbClr val="002060"/>
          </a:solidFill>
          <a:latin typeface="Garamond" pitchFamily="18" charset="0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Garamond" pitchFamily="18" charset="0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Garamond" pitchFamily="18" charset="0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Garamond" pitchFamily="18" charset="0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hyperlink" Target="https://arcg.is/e95jG0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752C24-52D6-4E19-ADEA-539D0EC7C7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065" y="4495800"/>
            <a:ext cx="9133935" cy="1828800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dirty="0"/>
              <a:t>Chino Valley Fire</a:t>
            </a:r>
            <a:br>
              <a:rPr lang="en-US" dirty="0"/>
            </a:br>
            <a:r>
              <a:rPr lang="en-US" dirty="0"/>
              <a:t>Districting Public Meeting #5</a:t>
            </a:r>
            <a:br>
              <a:rPr lang="en-US" dirty="0"/>
            </a:br>
            <a:r>
              <a:rPr lang="en-US" dirty="0"/>
              <a:t>March 9, 2022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2ADF98C-BCDA-446E-87CC-942F990BFA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943600" y="6425405"/>
            <a:ext cx="2667000" cy="365125"/>
          </a:xfrm>
        </p:spPr>
        <p:txBody>
          <a:bodyPr/>
          <a:lstStyle/>
          <a:p>
            <a:r>
              <a:rPr lang="en-US" dirty="0"/>
              <a:t>March 9, 2022</a:t>
            </a:r>
          </a:p>
        </p:txBody>
      </p:sp>
      <p:pic>
        <p:nvPicPr>
          <p:cNvPr id="7" name="Picture 6" descr="Logo&#10;&#10;Description automatically generated">
            <a:extLst>
              <a:ext uri="{FF2B5EF4-FFF2-40B4-BE49-F238E27FC236}">
                <a16:creationId xmlns:a16="http://schemas.microsoft.com/office/drawing/2014/main" id="{BBB587C5-671E-4B19-9741-6392E9759D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600" y="192702"/>
            <a:ext cx="3726833" cy="4202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2414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2F8775-6895-4798-8EF7-F4243FE45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Tonight’s Public Meeting 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972CD7-80E0-4466-BBCE-DAA2AD294FA9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dirty="0"/>
              <a:t>March 9, 2022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14EC5EC-1156-4B5E-8FFA-3004FAEB3CF5}"/>
              </a:ext>
            </a:extLst>
          </p:cNvPr>
          <p:cNvSpPr txBox="1"/>
          <p:nvPr/>
        </p:nvSpPr>
        <p:spPr>
          <a:xfrm>
            <a:off x="76200" y="685800"/>
            <a:ext cx="8839200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sz="3600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en-US" sz="3600" dirty="0">
                <a:latin typeface="Garamond" panose="02020404030301010803" pitchFamily="18" charset="0"/>
              </a:rPr>
              <a:t>Final public meeting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3600" dirty="0">
              <a:latin typeface="Garamond" panose="02020404030301010803" pitchFamily="18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600" dirty="0">
                <a:latin typeface="Garamond" panose="02020404030301010803" pitchFamily="18" charset="0"/>
              </a:rPr>
              <a:t>Review of revised draft maps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600" dirty="0">
                <a:latin typeface="Garamond" panose="02020404030301010803" pitchFamily="18" charset="0"/>
              </a:rPr>
              <a:t>Selection of final map and potential passage of resolution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600" dirty="0">
                <a:latin typeface="Garamond" panose="02020404030301010803" pitchFamily="18" charset="0"/>
              </a:rPr>
              <a:t>Next Steps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00800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4A8E2B3E-7E62-466F-853A-50C0482CA4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Districting Process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690AEF-07A2-4A05-8B01-7776136EBE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March 9, 2022</a:t>
            </a:r>
          </a:p>
        </p:txBody>
      </p:sp>
      <p:graphicFrame>
        <p:nvGraphicFramePr>
          <p:cNvPr id="7" name="Content Placeholder 8">
            <a:extLst>
              <a:ext uri="{FF2B5EF4-FFF2-40B4-BE49-F238E27FC236}">
                <a16:creationId xmlns:a16="http://schemas.microsoft.com/office/drawing/2014/main" id="{4F9B62EE-73FE-4EEE-A1C9-147A81DC9AB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02339921"/>
              </p:ext>
            </p:extLst>
          </p:nvPr>
        </p:nvGraphicFramePr>
        <p:xfrm>
          <a:off x="495299" y="1066800"/>
          <a:ext cx="8153400" cy="375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4225">
                  <a:extLst>
                    <a:ext uri="{9D8B030D-6E8A-4147-A177-3AD203B41FA5}">
                      <a16:colId xmlns:a16="http://schemas.microsoft.com/office/drawing/2014/main" val="2058158948"/>
                    </a:ext>
                  </a:extLst>
                </a:gridCol>
                <a:gridCol w="6099175">
                  <a:extLst>
                    <a:ext uri="{9D8B030D-6E8A-4147-A177-3AD203B41FA5}">
                      <a16:colId xmlns:a16="http://schemas.microsoft.com/office/drawing/2014/main" val="411752763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Step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Description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32566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Initial Pre-Draft Hearing(s)</a:t>
                      </a:r>
                    </a:p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November 17 and December 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Held prior to release of draft maps.</a:t>
                      </a:r>
                    </a:p>
                    <a:p>
                      <a:r>
                        <a:rPr lang="en-US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Education and to solicit input on the communities in the District.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26097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Release draft maps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Draft maps posted to project website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14736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Two hearings on draft maps</a:t>
                      </a:r>
                    </a:p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January 12 and February 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Two meetings to discuss and revise the draft maps and to discuss the election sequence.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73789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Map adoption</a:t>
                      </a:r>
                    </a:p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March 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Map adopted via resolution.</a:t>
                      </a:r>
                    </a:p>
                    <a:p>
                      <a:r>
                        <a:rPr lang="en-US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Final map must be posted at least 7 days prior to adoption.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2455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334795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E8456B-3AEA-4BAF-B555-47F8256E1A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Redistricting Rules and Goals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EC27B6F-8FC0-4AAF-9BE7-03F6684463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March 9, 2022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7B7377-F8B1-4D6E-BB90-840DF4A514A8}"/>
              </a:ext>
            </a:extLst>
          </p:cNvPr>
          <p:cNvSpPr txBox="1">
            <a:spLocks/>
          </p:cNvSpPr>
          <p:nvPr/>
        </p:nvSpPr>
        <p:spPr>
          <a:xfrm>
            <a:off x="123330" y="1759116"/>
            <a:ext cx="4114800" cy="2355684"/>
          </a:xfrm>
          <a:prstGeom prst="rect">
            <a:avLst/>
          </a:prstGeom>
          <a:ln>
            <a:solidFill>
              <a:schemeClr val="accent2"/>
            </a:solidFill>
            <a:miter lim="800000"/>
            <a:headEnd/>
            <a:tailEnd/>
          </a:ln>
        </p:spPr>
        <p:txBody>
          <a:bodyPr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sz="1800" b="1" dirty="0"/>
              <a:t>Equal Population</a:t>
            </a:r>
          </a:p>
          <a:p>
            <a:r>
              <a:rPr lang="en-US" altLang="en-US" sz="1800" b="1" dirty="0"/>
              <a:t>Federal Voting Rights Act</a:t>
            </a:r>
          </a:p>
          <a:p>
            <a:r>
              <a:rPr lang="en-US" altLang="en-US" sz="1800" b="1" dirty="0"/>
              <a:t>No Racial Gerrymandering</a:t>
            </a:r>
          </a:p>
          <a:p>
            <a:pPr lvl="1"/>
            <a:endParaRPr lang="en-US" altLang="en-US" dirty="0"/>
          </a:p>
        </p:txBody>
      </p:sp>
      <p:sp>
        <p:nvSpPr>
          <p:cNvPr id="5" name="Text Placeholder 5">
            <a:extLst>
              <a:ext uri="{FF2B5EF4-FFF2-40B4-BE49-F238E27FC236}">
                <a16:creationId xmlns:a16="http://schemas.microsoft.com/office/drawing/2014/main" id="{5B494ADB-EA71-449E-A793-BED7AAE0B07C}"/>
              </a:ext>
            </a:extLst>
          </p:cNvPr>
          <p:cNvSpPr txBox="1">
            <a:spLocks/>
          </p:cNvSpPr>
          <p:nvPr/>
        </p:nvSpPr>
        <p:spPr bwMode="auto">
          <a:xfrm>
            <a:off x="123329" y="1119353"/>
            <a:ext cx="4114800" cy="639763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ts val="7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  <a:defRPr sz="29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639763" indent="-273050">
              <a:spcBef>
                <a:spcPts val="55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"/>
              <a:defRPr sz="26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indent="-228600">
              <a:spcBef>
                <a:spcPts val="5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"/>
              <a:defRPr sz="23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indent="-228600">
              <a:spcBef>
                <a:spcPts val="400"/>
              </a:spcBef>
              <a:buClr>
                <a:srgbClr val="A5AB81"/>
              </a:buClr>
              <a:buSzPct val="7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indent="-228600">
              <a:spcBef>
                <a:spcPts val="400"/>
              </a:spcBef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ctr" eaLnBrk="1" hangingPunct="1">
              <a:buFont typeface="Wingdings" panose="05000000000000000000" pitchFamily="2" charset="2"/>
              <a:buNone/>
            </a:pPr>
            <a:r>
              <a:rPr lang="en-US" altLang="en-US" sz="2000" b="1" dirty="0">
                <a:solidFill>
                  <a:schemeClr val="bg1"/>
                </a:solidFill>
              </a:rPr>
              <a:t>Federal Laws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41F2FA3E-8D3C-4423-99F3-AE4CCCCF6C6C}"/>
              </a:ext>
            </a:extLst>
          </p:cNvPr>
          <p:cNvSpPr txBox="1">
            <a:spLocks/>
          </p:cNvSpPr>
          <p:nvPr/>
        </p:nvSpPr>
        <p:spPr>
          <a:xfrm>
            <a:off x="4238129" y="1119353"/>
            <a:ext cx="4645025" cy="639763"/>
          </a:xfrm>
          <a:prstGeom prst="rect">
            <a:avLst/>
          </a:prstGeom>
          <a:solidFill>
            <a:schemeClr val="accent4"/>
          </a:solidFill>
        </p:spPr>
        <p:txBody>
          <a:bodyPr anchor="ctr"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"/>
              <a:buNone/>
              <a:defRPr/>
            </a:pPr>
            <a:r>
              <a:rPr lang="en-US" sz="2000" b="1" dirty="0">
                <a:solidFill>
                  <a:schemeClr val="bg1"/>
                </a:solidFill>
              </a:rPr>
              <a:t>Traditional Redistricting Principles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B29DED1-0934-431E-9751-A48E232982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531" y="4243553"/>
            <a:ext cx="2413416" cy="1600200"/>
          </a:xfrm>
          <a:prstGeom prst="rect">
            <a:avLst/>
          </a:prstGeom>
        </p:spPr>
      </p:pic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7B1E0707-91F5-488F-A9C5-455B1B72A6A0}"/>
              </a:ext>
            </a:extLst>
          </p:cNvPr>
          <p:cNvSpPr txBox="1">
            <a:spLocks/>
          </p:cNvSpPr>
          <p:nvPr/>
        </p:nvSpPr>
        <p:spPr>
          <a:xfrm>
            <a:off x="4238128" y="1759115"/>
            <a:ext cx="4645025" cy="3831893"/>
          </a:xfrm>
          <a:prstGeom prst="rect">
            <a:avLst/>
          </a:prstGeom>
          <a:ln>
            <a:solidFill>
              <a:schemeClr val="accent2"/>
            </a:solidFill>
            <a:miter lim="800000"/>
            <a:headEnd/>
            <a:tailEnd/>
          </a:ln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8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18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18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en-US" sz="1800" b="1" dirty="0"/>
          </a:p>
          <a:p>
            <a:r>
              <a:rPr lang="en-US" altLang="en-US" sz="1800" b="1" dirty="0"/>
              <a:t>Communities of interest</a:t>
            </a:r>
          </a:p>
          <a:p>
            <a:r>
              <a:rPr lang="en-US" altLang="en-US" sz="1800" b="1" dirty="0"/>
              <a:t>Compact</a:t>
            </a:r>
          </a:p>
          <a:p>
            <a:r>
              <a:rPr lang="en-US" altLang="en-US" sz="1800" b="1" dirty="0"/>
              <a:t>Contiguous</a:t>
            </a:r>
          </a:p>
          <a:p>
            <a:r>
              <a:rPr lang="en-US" altLang="en-US" sz="1800" b="1" dirty="0"/>
              <a:t>Visible (Natural &amp; man-made) boundaries</a:t>
            </a:r>
          </a:p>
          <a:p>
            <a:r>
              <a:rPr lang="en-US" altLang="en-US" sz="1800" b="1" dirty="0"/>
              <a:t>Respect voters’ choices / continuity in office</a:t>
            </a:r>
          </a:p>
          <a:p>
            <a:r>
              <a:rPr lang="en-US" altLang="en-US" sz="1800" b="1" dirty="0"/>
              <a:t>Planned future growth</a:t>
            </a:r>
          </a:p>
          <a:p>
            <a:pPr marL="365760" lvl="1" indent="0">
              <a:buNone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639455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151CB2-538D-4C3C-A9F5-EBE239A2D4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District Boundaries with City Overlay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DF32B0-44D5-4D13-BF81-B9100BABE41D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dirty="0"/>
              <a:t>March 9, 2022</a:t>
            </a:r>
          </a:p>
        </p:txBody>
      </p:sp>
      <p:pic>
        <p:nvPicPr>
          <p:cNvPr id="5" name="Picture 4" descr="Diagram&#10;&#10;Description automatically generated">
            <a:extLst>
              <a:ext uri="{FF2B5EF4-FFF2-40B4-BE49-F238E27FC236}">
                <a16:creationId xmlns:a16="http://schemas.microsoft.com/office/drawing/2014/main" id="{FAD63E48-8E5C-4FA0-B2AC-1A0E6265152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5893" y="838200"/>
            <a:ext cx="5297418" cy="546628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9D9F43E-C440-4426-8A04-F0674BDB23AA}"/>
              </a:ext>
            </a:extLst>
          </p:cNvPr>
          <p:cNvSpPr txBox="1"/>
          <p:nvPr/>
        </p:nvSpPr>
        <p:spPr>
          <a:xfrm>
            <a:off x="838200" y="1981200"/>
            <a:ext cx="2133600" cy="2554545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2060"/>
                </a:solidFill>
                <a:latin typeface="Garamond" panose="02020404030301010803" pitchFamily="18" charset="0"/>
              </a:rPr>
              <a:t>Map to right shows CVIFD’s service area with the City of Chino’s districts in black and the City of Chino Hills’ districts in blue</a:t>
            </a:r>
          </a:p>
        </p:txBody>
      </p:sp>
    </p:spTree>
    <p:extLst>
      <p:ext uri="{BB962C8B-B14F-4D97-AF65-F5344CB8AC3E}">
        <p14:creationId xmlns:p14="http://schemas.microsoft.com/office/powerpoint/2010/main" val="21553219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151CB2-538D-4C3C-A9F5-EBE239A2D4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82953" y="838200"/>
            <a:ext cx="3429000" cy="3886200"/>
          </a:xfrm>
        </p:spPr>
        <p:txBody>
          <a:bodyPr/>
          <a:lstStyle/>
          <a:p>
            <a:r>
              <a:rPr lang="en-US" dirty="0"/>
              <a:t>Chino’s Defined Communities of Interest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DF32B0-44D5-4D13-BF81-B9100BABE41D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dirty="0"/>
              <a:t>March 9, 2022</a:t>
            </a:r>
          </a:p>
        </p:txBody>
      </p:sp>
      <p:pic>
        <p:nvPicPr>
          <p:cNvPr id="6" name="Picture 5" descr="Diagram&#10;&#10;Description automatically generated">
            <a:extLst>
              <a:ext uri="{FF2B5EF4-FFF2-40B4-BE49-F238E27FC236}">
                <a16:creationId xmlns:a16="http://schemas.microsoft.com/office/drawing/2014/main" id="{B59E7E82-BD67-4564-8EA5-4721A2E801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136"/>
            <a:ext cx="5791200" cy="6855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23445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151CB2-538D-4C3C-A9F5-EBE239A2D4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Timeline &amp; Next Steps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DF32B0-44D5-4D13-BF81-B9100BABE41D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dirty="0"/>
              <a:t>March 9, 2022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4C159310-7353-4344-B187-7EB1A6AC3C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1711838"/>
              </p:ext>
            </p:extLst>
          </p:nvPr>
        </p:nvGraphicFramePr>
        <p:xfrm>
          <a:off x="266700" y="914400"/>
          <a:ext cx="8610600" cy="420393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10316">
                  <a:extLst>
                    <a:ext uri="{9D8B030D-6E8A-4147-A177-3AD203B41FA5}">
                      <a16:colId xmlns:a16="http://schemas.microsoft.com/office/drawing/2014/main" val="2034204790"/>
                    </a:ext>
                  </a:extLst>
                </a:gridCol>
                <a:gridCol w="6300284">
                  <a:extLst>
                    <a:ext uri="{9D8B030D-6E8A-4147-A177-3AD203B41FA5}">
                      <a16:colId xmlns:a16="http://schemas.microsoft.com/office/drawing/2014/main" val="819536076"/>
                    </a:ext>
                  </a:extLst>
                </a:gridCol>
              </a:tblGrid>
              <a:tr h="58272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Garamond" panose="02020404030301010803" pitchFamily="18" charset="0"/>
                        </a:rPr>
                        <a:t>Around October 1, 2021 </a:t>
                      </a:r>
                      <a:endParaRPr lang="en-US" sz="16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44" marR="58744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Garamond" panose="02020404030301010803" pitchFamily="18" charset="0"/>
                        </a:rPr>
                        <a:t>Redistricting data available. Census data was released in mid- to late-August. California released prisoner-adjusted redistricting data around October 1. </a:t>
                      </a:r>
                      <a:endParaRPr lang="en-US" sz="16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44" marR="58744" marT="0" marB="0"/>
                </a:tc>
                <a:extLst>
                  <a:ext uri="{0D108BD9-81ED-4DB2-BD59-A6C34878D82A}">
                    <a16:rowId xmlns:a16="http://schemas.microsoft.com/office/drawing/2014/main" val="870448007"/>
                  </a:ext>
                </a:extLst>
              </a:tr>
              <a:tr h="58272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November 17, 2021</a:t>
                      </a:r>
                    </a:p>
                  </a:txBody>
                  <a:tcPr marL="58744" marR="58744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sz="1600" baseline="30000" dirty="0"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</a:t>
                      </a:r>
                      <a:r>
                        <a:rPr lang="en-US" sz="1600" dirty="0"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Public Hearing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Held prior to the release of draft maps</a:t>
                      </a:r>
                    </a:p>
                  </a:txBody>
                  <a:tcPr marL="58744" marR="58744" marT="0" marB="0"/>
                </a:tc>
                <a:extLst>
                  <a:ext uri="{0D108BD9-81ED-4DB2-BD59-A6C34878D82A}">
                    <a16:rowId xmlns:a16="http://schemas.microsoft.com/office/drawing/2014/main" val="1112352346"/>
                  </a:ext>
                </a:extLst>
              </a:tr>
              <a:tr h="36561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December 8, 2021</a:t>
                      </a:r>
                    </a:p>
                  </a:txBody>
                  <a:tcPr marL="58744" marR="58744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600" b="0" i="0" kern="1200" dirty="0">
                          <a:solidFill>
                            <a:schemeClr val="dk1"/>
                          </a:solidFill>
                          <a:effectLst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en-US" sz="1600" b="0" i="0" kern="1200" baseline="30000" dirty="0">
                          <a:solidFill>
                            <a:schemeClr val="dk1"/>
                          </a:solidFill>
                          <a:effectLst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nd</a:t>
                      </a:r>
                      <a:r>
                        <a:rPr kumimoji="0" lang="en-US" sz="1600" b="0" i="0" kern="1200" dirty="0">
                          <a:solidFill>
                            <a:schemeClr val="dk1"/>
                          </a:solidFill>
                          <a:effectLst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 Public Hearing</a:t>
                      </a:r>
                      <a:endParaRPr lang="en-US" sz="16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44" marR="58744" marT="0" marB="0"/>
                </a:tc>
                <a:extLst>
                  <a:ext uri="{0D108BD9-81ED-4DB2-BD59-A6C34878D82A}">
                    <a16:rowId xmlns:a16="http://schemas.microsoft.com/office/drawing/2014/main" val="2989857399"/>
                  </a:ext>
                </a:extLst>
              </a:tr>
              <a:tr h="24621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January 12, 2022</a:t>
                      </a:r>
                    </a:p>
                  </a:txBody>
                  <a:tcPr marL="58744" marR="58744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effectLst/>
                          <a:latin typeface="Garamond" panose="02020404030301010803" pitchFamily="18" charset="0"/>
                        </a:rPr>
                        <a:t>3rd hearing to discuss and revise draft maps</a:t>
                      </a:r>
                      <a:endParaRPr lang="en-US" sz="16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44" marR="58744" marT="0" marB="0"/>
                </a:tc>
                <a:extLst>
                  <a:ext uri="{0D108BD9-81ED-4DB2-BD59-A6C34878D82A}">
                    <a16:rowId xmlns:a16="http://schemas.microsoft.com/office/drawing/2014/main" val="3404501661"/>
                  </a:ext>
                </a:extLst>
              </a:tr>
              <a:tr h="55923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February 9, 2022</a:t>
                      </a:r>
                    </a:p>
                  </a:txBody>
                  <a:tcPr marL="58744" marR="58744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Garamond" panose="02020404030301010803" pitchFamily="18" charset="0"/>
                        </a:rPr>
                        <a:t>Proposed 4th hearing to discuss draft maps</a:t>
                      </a:r>
                      <a:endParaRPr lang="en-US" sz="16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44" marR="58744" marT="0" marB="0"/>
                </a:tc>
                <a:extLst>
                  <a:ext uri="{0D108BD9-81ED-4DB2-BD59-A6C34878D82A}">
                    <a16:rowId xmlns:a16="http://schemas.microsoft.com/office/drawing/2014/main" val="275186544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February 2022 (tentative)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44" marR="58744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Garamond" panose="02020404030301010803" pitchFamily="18" charset="0"/>
                        </a:rPr>
                        <a:t>Publish revised map(s)</a:t>
                      </a:r>
                      <a:endParaRPr lang="en-US" sz="16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44" marR="58744" marT="0" marB="0"/>
                </a:tc>
                <a:extLst>
                  <a:ext uri="{0D108BD9-81ED-4DB2-BD59-A6C34878D82A}">
                    <a16:rowId xmlns:a16="http://schemas.microsoft.com/office/drawing/2014/main" val="1060674064"/>
                  </a:ext>
                </a:extLst>
              </a:tr>
              <a:tr h="37282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March 9</a:t>
                      </a:r>
                      <a:r>
                        <a:rPr lang="en-US" sz="1600"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2022</a:t>
                      </a:r>
                      <a:endParaRPr lang="en-US" sz="16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44" marR="58744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Garamond" panose="02020404030301010803" pitchFamily="18" charset="0"/>
                        </a:rPr>
                        <a:t>Final Public Meeting and Board to adopt District map. </a:t>
                      </a:r>
                      <a:endParaRPr lang="en-US" sz="16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44" marR="58744" marT="0" marB="0"/>
                </a:tc>
                <a:extLst>
                  <a:ext uri="{0D108BD9-81ED-4DB2-BD59-A6C34878D82A}">
                    <a16:rowId xmlns:a16="http://schemas.microsoft.com/office/drawing/2014/main" val="4283835398"/>
                  </a:ext>
                </a:extLst>
              </a:tr>
              <a:tr h="37282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Garamond" panose="02020404030301010803" pitchFamily="18" charset="0"/>
                        </a:rPr>
                        <a:t>April 17, 2022</a:t>
                      </a:r>
                      <a:endParaRPr lang="en-US" sz="16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44" marR="58744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Deadline to submit final map to SB County Registrar of Voters</a:t>
                      </a:r>
                    </a:p>
                  </a:txBody>
                  <a:tcPr marL="58744" marR="58744" marT="0" marB="0"/>
                </a:tc>
                <a:extLst>
                  <a:ext uri="{0D108BD9-81ED-4DB2-BD59-A6C34878D82A}">
                    <a16:rowId xmlns:a16="http://schemas.microsoft.com/office/drawing/2014/main" val="1829490606"/>
                  </a:ext>
                </a:extLst>
              </a:tr>
              <a:tr h="18403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Garamond" panose="02020404030301010803" pitchFamily="18" charset="0"/>
                        </a:rPr>
                        <a:t>November 2022</a:t>
                      </a:r>
                      <a:endParaRPr lang="en-US" sz="16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44" marR="58744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Garamond" panose="02020404030301010803" pitchFamily="18" charset="0"/>
                        </a:rPr>
                        <a:t>2022 Election</a:t>
                      </a:r>
                      <a:endParaRPr lang="en-US" sz="16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44" marR="58744" marT="0" marB="0"/>
                </a:tc>
                <a:extLst>
                  <a:ext uri="{0D108BD9-81ED-4DB2-BD59-A6C34878D82A}">
                    <a16:rowId xmlns:a16="http://schemas.microsoft.com/office/drawing/2014/main" val="9917138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461061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2F8775-6895-4798-8EF7-F4243FE45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Remainder of Tonight’s Session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972CD7-80E0-4466-BBCE-DAA2AD294FA9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dirty="0"/>
              <a:t>March 9, 2022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14EC5EC-1156-4B5E-8FFA-3004FAEB3CF5}"/>
              </a:ext>
            </a:extLst>
          </p:cNvPr>
          <p:cNvSpPr txBox="1"/>
          <p:nvPr/>
        </p:nvSpPr>
        <p:spPr>
          <a:xfrm>
            <a:off x="76200" y="685800"/>
            <a:ext cx="8839200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sz="3600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en-US" sz="3600" dirty="0">
                <a:latin typeface="Garamond" panose="02020404030301010803" pitchFamily="18" charset="0"/>
              </a:rPr>
              <a:t>Questions regarding the presentation?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3600" dirty="0">
              <a:latin typeface="Garamond" panose="02020404030301010803" pitchFamily="18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600" dirty="0">
                <a:latin typeface="Garamond" panose="02020404030301010803" pitchFamily="18" charset="0"/>
              </a:rPr>
              <a:t>Provide feedback on proposed maps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600" dirty="0">
                <a:latin typeface="Garamond" panose="02020404030301010803" pitchFamily="18" charset="0"/>
              </a:rPr>
              <a:t>Potentially consider moving forward a resolution to approve map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65637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752C24-52D6-4E19-ADEA-539D0EC7C7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0200" y="4572000"/>
            <a:ext cx="6629400" cy="1752600"/>
          </a:xfrm>
        </p:spPr>
        <p:txBody>
          <a:bodyPr>
            <a:normAutofit fontScale="90000"/>
          </a:bodyPr>
          <a:lstStyle/>
          <a:p>
            <a:pPr marL="0" marR="0" algn="l">
              <a:spcBef>
                <a:spcPts val="0"/>
              </a:spcBef>
              <a:spcAft>
                <a:spcPts val="0"/>
              </a:spcAft>
            </a:pP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en-US" dirty="0">
                <a:solidFill>
                  <a:srgbClr val="101BFC"/>
                </a:solidFill>
                <a:latin typeface="Calibri" panose="020F0502020204030204" pitchFamily="34" charset="0"/>
                <a:ea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https://arcg.is/e95jG0</a:t>
            </a:r>
            <a:br>
              <a:rPr lang="en-US" dirty="0">
                <a:latin typeface="Calibri" panose="020F0502020204030204" pitchFamily="34" charset="0"/>
                <a:ea typeface="Calibri" panose="020F0502020204030204" pitchFamily="34" charset="0"/>
              </a:rPr>
            </a:br>
            <a:br>
              <a:rPr lang="en-US" dirty="0"/>
            </a:b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2ADF98C-BCDA-446E-87CC-942F990BFA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943600" y="6425405"/>
            <a:ext cx="2667000" cy="365125"/>
          </a:xfrm>
        </p:spPr>
        <p:txBody>
          <a:bodyPr/>
          <a:lstStyle/>
          <a:p>
            <a:r>
              <a:rPr lang="en-US" dirty="0"/>
              <a:t>March 9, 2022</a:t>
            </a:r>
          </a:p>
        </p:txBody>
      </p:sp>
      <p:pic>
        <p:nvPicPr>
          <p:cNvPr id="7" name="Picture 6" descr="Logo&#10;&#10;Description automatically generated">
            <a:extLst>
              <a:ext uri="{FF2B5EF4-FFF2-40B4-BE49-F238E27FC236}">
                <a16:creationId xmlns:a16="http://schemas.microsoft.com/office/drawing/2014/main" id="{BBB587C5-671E-4B19-9741-6392E9759DB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600" y="192702"/>
            <a:ext cx="3726833" cy="4202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090936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Custom 2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BF0000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6815</TotalTime>
  <Words>400</Words>
  <Application>Microsoft Office PowerPoint</Application>
  <PresentationFormat>On-screen Show (4:3)</PresentationFormat>
  <Paragraphs>76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Calibri</vt:lpstr>
      <vt:lpstr>Garamond</vt:lpstr>
      <vt:lpstr>Times New Roman</vt:lpstr>
      <vt:lpstr>Tw Cen MT</vt:lpstr>
      <vt:lpstr>Wingdings</vt:lpstr>
      <vt:lpstr>Wingdings 2</vt:lpstr>
      <vt:lpstr>Median</vt:lpstr>
      <vt:lpstr>   Chino Valley Fire Districting Public Meeting #5 March 9, 2022</vt:lpstr>
      <vt:lpstr>Tonight’s Public Meeting </vt:lpstr>
      <vt:lpstr>Districting Process</vt:lpstr>
      <vt:lpstr>Redistricting Rules and Goals</vt:lpstr>
      <vt:lpstr>District Boundaries with City Overlay</vt:lpstr>
      <vt:lpstr>Chino’s Defined Communities of Interest</vt:lpstr>
      <vt:lpstr>Timeline &amp; Next Steps</vt:lpstr>
      <vt:lpstr>Remainder of Tonight’s Session</vt:lpstr>
      <vt:lpstr>    https://arcg.is/e95jG0  </vt:lpstr>
    </vt:vector>
  </TitlesOfParts>
  <Company>Claremont McKenna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NDC Presentation</dc:title>
  <dc:creator>Douglas Johnson</dc:creator>
  <cp:lastModifiedBy>Ariana Cisneros</cp:lastModifiedBy>
  <cp:revision>423</cp:revision>
  <cp:lastPrinted>2017-05-23T05:26:42Z</cp:lastPrinted>
  <dcterms:created xsi:type="dcterms:W3CDTF">2011-05-19T00:29:13Z</dcterms:created>
  <dcterms:modified xsi:type="dcterms:W3CDTF">2022-03-10T00:46:52Z</dcterms:modified>
</cp:coreProperties>
</file>