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88" r:id="rId4"/>
    <p:sldId id="258" r:id="rId5"/>
    <p:sldId id="259" r:id="rId6"/>
    <p:sldId id="260" r:id="rId7"/>
    <p:sldId id="263" r:id="rId8"/>
    <p:sldId id="287" r:id="rId9"/>
    <p:sldId id="280" r:id="rId1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FFFF99"/>
    <a:srgbClr val="C13F3F"/>
    <a:srgbClr val="D92121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F4E946-CF29-4512-8F06-AEABBADC1768}" v="1" dt="2021-10-12T01:06:46.3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80" autoAdjust="0"/>
    <p:restoredTop sz="96357" autoAdjust="0"/>
  </p:normalViewPr>
  <p:slideViewPr>
    <p:cSldViewPr>
      <p:cViewPr varScale="1">
        <p:scale>
          <a:sx n="114" d="100"/>
          <a:sy n="114" d="100"/>
        </p:scale>
        <p:origin x="172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1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70"/>
    </p:cViewPr>
  </p:sorterViewPr>
  <p:notesViewPr>
    <p:cSldViewPr>
      <p:cViewPr varScale="1">
        <p:scale>
          <a:sx n="59" d="100"/>
          <a:sy n="59" d="100"/>
        </p:scale>
        <p:origin x="3142" y="4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 Simonetti" userId="55c26f203d10946f" providerId="LiveId" clId="{EAF4E946-CF29-4512-8F06-AEABBADC1768}"/>
    <pc:docChg chg="custSel delSld modSld">
      <pc:chgData name="Jeff Simonetti" userId="55c26f203d10946f" providerId="LiveId" clId="{EAF4E946-CF29-4512-8F06-AEABBADC1768}" dt="2021-10-12T15:59:40.574" v="618" actId="20577"/>
      <pc:docMkLst>
        <pc:docMk/>
      </pc:docMkLst>
      <pc:sldChg chg="addSp delSp modSp mod">
        <pc:chgData name="Jeff Simonetti" userId="55c26f203d10946f" providerId="LiveId" clId="{EAF4E946-CF29-4512-8F06-AEABBADC1768}" dt="2021-10-12T15:50:38.929" v="558" actId="1076"/>
        <pc:sldMkLst>
          <pc:docMk/>
          <pc:sldMk cId="209241413" sldId="256"/>
        </pc:sldMkLst>
        <pc:spChg chg="mod">
          <ac:chgData name="Jeff Simonetti" userId="55c26f203d10946f" providerId="LiveId" clId="{EAF4E946-CF29-4512-8F06-AEABBADC1768}" dt="2021-10-12T15:50:35.818" v="557" actId="20577"/>
          <ac:spMkLst>
            <pc:docMk/>
            <pc:sldMk cId="209241413" sldId="256"/>
            <ac:spMk id="2" creationId="{71752C24-52D6-4E19-ADEA-539D0EC7C792}"/>
          </ac:spMkLst>
        </pc:spChg>
        <pc:spChg chg="mod">
          <ac:chgData name="Jeff Simonetti" userId="55c26f203d10946f" providerId="LiveId" clId="{EAF4E946-CF29-4512-8F06-AEABBADC1768}" dt="2021-10-12T01:07:25.228" v="66" actId="20577"/>
          <ac:spMkLst>
            <pc:docMk/>
            <pc:sldMk cId="209241413" sldId="256"/>
            <ac:spMk id="3" creationId="{62ADF98C-BCDA-446E-87CC-942F990BFAAB}"/>
          </ac:spMkLst>
        </pc:spChg>
        <pc:spChg chg="del">
          <ac:chgData name="Jeff Simonetti" userId="55c26f203d10946f" providerId="LiveId" clId="{EAF4E946-CF29-4512-8F06-AEABBADC1768}" dt="2021-10-12T01:06:25.117" v="0" actId="21"/>
          <ac:spMkLst>
            <pc:docMk/>
            <pc:sldMk cId="209241413" sldId="256"/>
            <ac:spMk id="4" creationId="{C6CD6EA3-4EE5-47FB-BA06-2D5C2C42ABD1}"/>
          </ac:spMkLst>
        </pc:spChg>
        <pc:picChg chg="del">
          <ac:chgData name="Jeff Simonetti" userId="55c26f203d10946f" providerId="LiveId" clId="{EAF4E946-CF29-4512-8F06-AEABBADC1768}" dt="2021-10-12T01:06:40.235" v="13" actId="21"/>
          <ac:picMkLst>
            <pc:docMk/>
            <pc:sldMk cId="209241413" sldId="256"/>
            <ac:picMk id="5" creationId="{7DEFFBAC-2E4B-4CFA-973F-A64B66ACEBDE}"/>
          </ac:picMkLst>
        </pc:picChg>
        <pc:picChg chg="add mod">
          <ac:chgData name="Jeff Simonetti" userId="55c26f203d10946f" providerId="LiveId" clId="{EAF4E946-CF29-4512-8F06-AEABBADC1768}" dt="2021-10-12T15:50:38.929" v="558" actId="1076"/>
          <ac:picMkLst>
            <pc:docMk/>
            <pc:sldMk cId="209241413" sldId="256"/>
            <ac:picMk id="7" creationId="{BBB587C5-671E-4B19-9741-6392E9759DB7}"/>
          </ac:picMkLst>
        </pc:picChg>
      </pc:sldChg>
      <pc:sldChg chg="modSp mod">
        <pc:chgData name="Jeff Simonetti" userId="55c26f203d10946f" providerId="LiveId" clId="{EAF4E946-CF29-4512-8F06-AEABBADC1768}" dt="2021-10-12T13:37:08.934" v="496"/>
        <pc:sldMkLst>
          <pc:docMk/>
          <pc:sldMk cId="600080092" sldId="257"/>
        </pc:sldMkLst>
        <pc:spChg chg="mod">
          <ac:chgData name="Jeff Simonetti" userId="55c26f203d10946f" providerId="LiveId" clId="{EAF4E946-CF29-4512-8F06-AEABBADC1768}" dt="2021-10-12T01:09:29.262" v="72" actId="20577"/>
          <ac:spMkLst>
            <pc:docMk/>
            <pc:sldMk cId="600080092" sldId="257"/>
            <ac:spMk id="2" creationId="{872F8775-6895-4798-8EF7-F4243FE4503E}"/>
          </ac:spMkLst>
        </pc:spChg>
        <pc:spChg chg="mod">
          <ac:chgData name="Jeff Simonetti" userId="55c26f203d10946f" providerId="LiveId" clId="{EAF4E946-CF29-4512-8F06-AEABBADC1768}" dt="2021-10-12T13:37:08.934" v="496"/>
          <ac:spMkLst>
            <pc:docMk/>
            <pc:sldMk cId="600080092" sldId="257"/>
            <ac:spMk id="4" creationId="{E6972CD7-80E0-4466-BBCE-DAA2AD294FA9}"/>
          </ac:spMkLst>
        </pc:spChg>
        <pc:spChg chg="mod">
          <ac:chgData name="Jeff Simonetti" userId="55c26f203d10946f" providerId="LiveId" clId="{EAF4E946-CF29-4512-8F06-AEABBADC1768}" dt="2021-10-12T13:36:35.513" v="495" actId="20577"/>
          <ac:spMkLst>
            <pc:docMk/>
            <pc:sldMk cId="600080092" sldId="257"/>
            <ac:spMk id="8" creationId="{714EC5EC-1156-4B5E-8FFA-3004FAEB3CF5}"/>
          </ac:spMkLst>
        </pc:spChg>
      </pc:sldChg>
      <pc:sldChg chg="modSp mod">
        <pc:chgData name="Jeff Simonetti" userId="55c26f203d10946f" providerId="LiveId" clId="{EAF4E946-CF29-4512-8F06-AEABBADC1768}" dt="2021-10-12T15:49:20.349" v="498"/>
        <pc:sldMkLst>
          <pc:docMk/>
          <pc:sldMk cId="539495018" sldId="258"/>
        </pc:sldMkLst>
        <pc:spChg chg="mod">
          <ac:chgData name="Jeff Simonetti" userId="55c26f203d10946f" providerId="LiveId" clId="{EAF4E946-CF29-4512-8F06-AEABBADC1768}" dt="2021-10-12T12:33:20.149" v="91" actId="947"/>
          <ac:spMkLst>
            <pc:docMk/>
            <pc:sldMk cId="539495018" sldId="258"/>
            <ac:spMk id="3" creationId="{BD5B7BA8-468C-4539-8957-0EEED3137D9B}"/>
          </ac:spMkLst>
        </pc:spChg>
        <pc:spChg chg="mod">
          <ac:chgData name="Jeff Simonetti" userId="55c26f203d10946f" providerId="LiveId" clId="{EAF4E946-CF29-4512-8F06-AEABBADC1768}" dt="2021-10-12T15:49:20.349" v="498"/>
          <ac:spMkLst>
            <pc:docMk/>
            <pc:sldMk cId="539495018" sldId="258"/>
            <ac:spMk id="4" creationId="{A160A58A-7EC2-476A-8235-F894C9B3EC31}"/>
          </ac:spMkLst>
        </pc:spChg>
      </pc:sldChg>
      <pc:sldChg chg="modSp mod">
        <pc:chgData name="Jeff Simonetti" userId="55c26f203d10946f" providerId="LiveId" clId="{EAF4E946-CF29-4512-8F06-AEABBADC1768}" dt="2021-10-12T15:49:28.385" v="499"/>
        <pc:sldMkLst>
          <pc:docMk/>
          <pc:sldMk cId="4135065707" sldId="259"/>
        </pc:sldMkLst>
        <pc:spChg chg="mod">
          <ac:chgData name="Jeff Simonetti" userId="55c26f203d10946f" providerId="LiveId" clId="{EAF4E946-CF29-4512-8F06-AEABBADC1768}" dt="2021-10-12T15:49:28.385" v="499"/>
          <ac:spMkLst>
            <pc:docMk/>
            <pc:sldMk cId="4135065707" sldId="259"/>
            <ac:spMk id="4" creationId="{EA89B4CA-A058-4760-9D54-E0AA0D327ECC}"/>
          </ac:spMkLst>
        </pc:spChg>
      </pc:sldChg>
      <pc:sldChg chg="modSp mod">
        <pc:chgData name="Jeff Simonetti" userId="55c26f203d10946f" providerId="LiveId" clId="{EAF4E946-CF29-4512-8F06-AEABBADC1768}" dt="2021-10-12T15:58:26.379" v="574" actId="1076"/>
        <pc:sldMkLst>
          <pc:docMk/>
          <pc:sldMk cId="1233479581" sldId="260"/>
        </pc:sldMkLst>
        <pc:spChg chg="mod">
          <ac:chgData name="Jeff Simonetti" userId="55c26f203d10946f" providerId="LiveId" clId="{EAF4E946-CF29-4512-8F06-AEABBADC1768}" dt="2021-10-12T15:49:43.539" v="502" actId="207"/>
          <ac:spMkLst>
            <pc:docMk/>
            <pc:sldMk cId="1233479581" sldId="260"/>
            <ac:spMk id="5" creationId="{FE690AEF-07A2-4A05-8B01-7776136EBE33}"/>
          </ac:spMkLst>
        </pc:spChg>
        <pc:graphicFrameChg chg="mod modGraphic">
          <ac:chgData name="Jeff Simonetti" userId="55c26f203d10946f" providerId="LiveId" clId="{EAF4E946-CF29-4512-8F06-AEABBADC1768}" dt="2021-10-12T15:58:26.379" v="574" actId="1076"/>
          <ac:graphicFrameMkLst>
            <pc:docMk/>
            <pc:sldMk cId="1233479581" sldId="260"/>
            <ac:graphicFrameMk id="7" creationId="{4F9B62EE-73FE-4EEE-A1C9-147A81DC9AB6}"/>
          </ac:graphicFrameMkLst>
        </pc:graphicFrameChg>
      </pc:sldChg>
      <pc:sldChg chg="modSp mod">
        <pc:chgData name="Jeff Simonetti" userId="55c26f203d10946f" providerId="LiveId" clId="{EAF4E946-CF29-4512-8F06-AEABBADC1768}" dt="2021-10-12T15:49:54.451" v="504" actId="207"/>
        <pc:sldMkLst>
          <pc:docMk/>
          <pc:sldMk cId="3063945505" sldId="263"/>
        </pc:sldMkLst>
        <pc:spChg chg="mod">
          <ac:chgData name="Jeff Simonetti" userId="55c26f203d10946f" providerId="LiveId" clId="{EAF4E946-CF29-4512-8F06-AEABBADC1768}" dt="2021-10-12T15:49:54.451" v="504" actId="207"/>
          <ac:spMkLst>
            <pc:docMk/>
            <pc:sldMk cId="3063945505" sldId="263"/>
            <ac:spMk id="3" creationId="{1EC27B6F-8FC0-4AAF-9BE7-03F6684463C0}"/>
          </ac:spMkLst>
        </pc:spChg>
      </pc:sldChg>
      <pc:sldChg chg="del">
        <pc:chgData name="Jeff Simonetti" userId="55c26f203d10946f" providerId="LiveId" clId="{EAF4E946-CF29-4512-8F06-AEABBADC1768}" dt="2021-10-12T01:07:51.829" v="67" actId="2696"/>
        <pc:sldMkLst>
          <pc:docMk/>
          <pc:sldMk cId="751721199" sldId="271"/>
        </pc:sldMkLst>
      </pc:sldChg>
      <pc:sldChg chg="del">
        <pc:chgData name="Jeff Simonetti" userId="55c26f203d10946f" providerId="LiveId" clId="{EAF4E946-CF29-4512-8F06-AEABBADC1768}" dt="2021-10-12T01:07:51.829" v="67" actId="2696"/>
        <pc:sldMkLst>
          <pc:docMk/>
          <pc:sldMk cId="1150888112" sldId="272"/>
        </pc:sldMkLst>
      </pc:sldChg>
      <pc:sldChg chg="modSp mod">
        <pc:chgData name="Jeff Simonetti" userId="55c26f203d10946f" providerId="LiveId" clId="{EAF4E946-CF29-4512-8F06-AEABBADC1768}" dt="2021-10-12T15:59:40.574" v="618" actId="20577"/>
        <pc:sldMkLst>
          <pc:docMk/>
          <pc:sldMk cId="1146106172" sldId="280"/>
        </pc:sldMkLst>
        <pc:spChg chg="mod">
          <ac:chgData name="Jeff Simonetti" userId="55c26f203d10946f" providerId="LiveId" clId="{EAF4E946-CF29-4512-8F06-AEABBADC1768}" dt="2021-10-12T15:50:06.217" v="506"/>
          <ac:spMkLst>
            <pc:docMk/>
            <pc:sldMk cId="1146106172" sldId="280"/>
            <ac:spMk id="4" creationId="{C8DF32B0-44D5-4D13-BF81-B9100BABE41D}"/>
          </ac:spMkLst>
        </pc:spChg>
        <pc:graphicFrameChg chg="mod modGraphic">
          <ac:chgData name="Jeff Simonetti" userId="55c26f203d10946f" providerId="LiveId" clId="{EAF4E946-CF29-4512-8F06-AEABBADC1768}" dt="2021-10-12T15:59:40.574" v="618" actId="20577"/>
          <ac:graphicFrameMkLst>
            <pc:docMk/>
            <pc:sldMk cId="1146106172" sldId="280"/>
            <ac:graphicFrameMk id="8" creationId="{4C159310-7353-4344-B187-7EB1A6AC3CB0}"/>
          </ac:graphicFrameMkLst>
        </pc:graphicFrameChg>
      </pc:sldChg>
      <pc:sldChg chg="del">
        <pc:chgData name="Jeff Simonetti" userId="55c26f203d10946f" providerId="LiveId" clId="{EAF4E946-CF29-4512-8F06-AEABBADC1768}" dt="2021-10-12T01:07:51.829" v="67" actId="2696"/>
        <pc:sldMkLst>
          <pc:docMk/>
          <pc:sldMk cId="149361993" sldId="283"/>
        </pc:sldMkLst>
      </pc:sldChg>
      <pc:sldChg chg="del">
        <pc:chgData name="Jeff Simonetti" userId="55c26f203d10946f" providerId="LiveId" clId="{EAF4E946-CF29-4512-8F06-AEABBADC1768}" dt="2021-10-12T01:07:51.829" v="67" actId="2696"/>
        <pc:sldMkLst>
          <pc:docMk/>
          <pc:sldMk cId="158764156" sldId="284"/>
        </pc:sldMkLst>
      </pc:sldChg>
      <pc:sldChg chg="del">
        <pc:chgData name="Jeff Simonetti" userId="55c26f203d10946f" providerId="LiveId" clId="{EAF4E946-CF29-4512-8F06-AEABBADC1768}" dt="2021-10-12T01:07:51.829" v="67" actId="2696"/>
        <pc:sldMkLst>
          <pc:docMk/>
          <pc:sldMk cId="4152857206" sldId="285"/>
        </pc:sldMkLst>
      </pc:sldChg>
      <pc:sldChg chg="del">
        <pc:chgData name="Jeff Simonetti" userId="55c26f203d10946f" providerId="LiveId" clId="{EAF4E946-CF29-4512-8F06-AEABBADC1768}" dt="2021-10-12T01:07:51.829" v="67" actId="2696"/>
        <pc:sldMkLst>
          <pc:docMk/>
          <pc:sldMk cId="2472118380" sldId="286"/>
        </pc:sldMkLst>
      </pc:sldChg>
      <pc:sldChg chg="modSp mod">
        <pc:chgData name="Jeff Simonetti" userId="55c26f203d10946f" providerId="LiveId" clId="{EAF4E946-CF29-4512-8F06-AEABBADC1768}" dt="2021-10-12T15:50:00.585" v="505"/>
        <pc:sldMkLst>
          <pc:docMk/>
          <pc:sldMk cId="1876070561" sldId="287"/>
        </pc:sldMkLst>
        <pc:spChg chg="mod">
          <ac:chgData name="Jeff Simonetti" userId="55c26f203d10946f" providerId="LiveId" clId="{EAF4E946-CF29-4512-8F06-AEABBADC1768}" dt="2021-10-12T12:55:30.117" v="296" actId="20577"/>
          <ac:spMkLst>
            <pc:docMk/>
            <pc:sldMk cId="1876070561" sldId="287"/>
            <ac:spMk id="3" creationId="{FB878A0F-B609-48B9-90C3-EFA74E24D992}"/>
          </ac:spMkLst>
        </pc:spChg>
        <pc:spChg chg="mod">
          <ac:chgData name="Jeff Simonetti" userId="55c26f203d10946f" providerId="LiveId" clId="{EAF4E946-CF29-4512-8F06-AEABBADC1768}" dt="2021-10-12T15:50:00.585" v="505"/>
          <ac:spMkLst>
            <pc:docMk/>
            <pc:sldMk cId="1876070561" sldId="287"/>
            <ac:spMk id="4" creationId="{C8DF32B0-44D5-4D13-BF81-B9100BABE41D}"/>
          </ac:spMkLst>
        </pc:spChg>
      </pc:sldChg>
      <pc:sldChg chg="modSp mod">
        <pc:chgData name="Jeff Simonetti" userId="55c26f203d10946f" providerId="LiveId" clId="{EAF4E946-CF29-4512-8F06-AEABBADC1768}" dt="2021-10-12T15:49:14.027" v="497"/>
        <pc:sldMkLst>
          <pc:docMk/>
          <pc:sldMk cId="1128664581" sldId="288"/>
        </pc:sldMkLst>
        <pc:spChg chg="mod">
          <ac:chgData name="Jeff Simonetti" userId="55c26f203d10946f" providerId="LiveId" clId="{EAF4E946-CF29-4512-8F06-AEABBADC1768}" dt="2021-10-12T15:49:14.027" v="497"/>
          <ac:spMkLst>
            <pc:docMk/>
            <pc:sldMk cId="1128664581" sldId="288"/>
            <ac:spMk id="4" creationId="{E6972CD7-80E0-4466-BBCE-DAA2AD294FA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13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r">
              <a:defRPr sz="1200"/>
            </a:lvl1pPr>
          </a:lstStyle>
          <a:p>
            <a:fld id="{4F0938CC-CE79-4435-A706-83705538FAFE}" type="datetimeFigureOut">
              <a:rPr lang="en-US" smtClean="0"/>
              <a:pPr/>
              <a:t>10/11/2021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13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r">
              <a:defRPr sz="1200"/>
            </a:lvl1pPr>
          </a:lstStyle>
          <a:p>
            <a:fld id="{D669F728-D530-4620-B9D3-C4599D1731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998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13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r">
              <a:defRPr sz="1200"/>
            </a:lvl1pPr>
          </a:lstStyle>
          <a:p>
            <a:fld id="{D67B964A-190D-4150-B132-A0F976DCD8AC}" type="datetimeFigureOut">
              <a:rPr lang="en-US" smtClean="0"/>
              <a:pPr/>
              <a:t>10/11/2021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39" tIns="47020" rIns="94039" bIns="470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1307"/>
            <a:ext cx="5851504" cy="4320377"/>
          </a:xfrm>
          <a:prstGeom prst="rect">
            <a:avLst/>
          </a:prstGeom>
        </p:spPr>
        <p:txBody>
          <a:bodyPr vert="horz" lIns="94039" tIns="47020" rIns="94039" bIns="470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13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r">
              <a:defRPr sz="1200"/>
            </a:lvl1pPr>
          </a:lstStyle>
          <a:p>
            <a:fld id="{25FD98E6-C4B7-402B-9B62-381BA5333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70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2875" y="3962400"/>
            <a:ext cx="9133935" cy="1828800"/>
          </a:xfrm>
        </p:spPr>
        <p:txBody>
          <a:bodyPr anchor="b"/>
          <a:lstStyle>
            <a:lvl1pPr>
              <a:defRPr cap="none" baseline="0">
                <a:solidFill>
                  <a:srgbClr val="002060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-1905000" y="1524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EA8D14-E5DC-4009-8ABE-E113074D3533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0D75C59B-2226-4C9A-BA5C-475C2A35C4D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B3CDF360-C7B3-49D5-81D7-6D9D54264E47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Date Placeholder 13">
            <a:extLst>
              <a:ext uri="{FF2B5EF4-FFF2-40B4-BE49-F238E27FC236}">
                <a16:creationId xmlns:a16="http://schemas.microsoft.com/office/drawing/2014/main" id="{AEB9E3C3-A590-43C8-8AF5-AAE4C2A44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bg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>
            <a:lvl1pPr>
              <a:defRPr sz="4400">
                <a:latin typeface="Garamond" pitchFamily="18" charset="0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990600"/>
            <a:ext cx="8153400" cy="5105400"/>
          </a:xfrm>
        </p:spPr>
        <p:txBody>
          <a:bodyPr>
            <a:normAutofit/>
          </a:bodyPr>
          <a:lstStyle>
            <a:lvl1pPr>
              <a:defRPr sz="2800">
                <a:latin typeface="Garamond" pitchFamily="18" charset="0"/>
              </a:defRPr>
            </a:lvl1pPr>
            <a:lvl2pPr>
              <a:defRPr sz="2400">
                <a:latin typeface="Garamond" pitchFamily="18" charset="0"/>
              </a:defRPr>
            </a:lvl2pPr>
            <a:lvl3pPr>
              <a:defRPr sz="2000">
                <a:latin typeface="Garamond" pitchFamily="18" charset="0"/>
              </a:defRPr>
            </a:lvl3pPr>
            <a:lvl4pPr>
              <a:defRPr sz="1800">
                <a:latin typeface="Garamond" pitchFamily="18" charset="0"/>
              </a:defRPr>
            </a:lvl4pPr>
            <a:lvl5pPr>
              <a:defRPr sz="1800">
                <a:latin typeface="Garamond" pitchFamily="18" charset="0"/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9" name="Date Placeholder 13">
            <a:extLst>
              <a:ext uri="{FF2B5EF4-FFF2-40B4-BE49-F238E27FC236}">
                <a16:creationId xmlns:a16="http://schemas.microsoft.com/office/drawing/2014/main" id="{A087DD9F-A4A9-4654-A7DD-2A17E56F19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0443" y="2718275"/>
            <a:ext cx="7123113" cy="1673225"/>
          </a:xfrm>
        </p:spPr>
        <p:txBody>
          <a:bodyPr anchor="t"/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0065" y="1600200"/>
            <a:ext cx="9133935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000" b="1" dirty="0">
              <a:latin typeface="Garamond" panose="02020404030301010803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00200"/>
            <a:ext cx="8991600" cy="990600"/>
          </a:xfrm>
        </p:spPr>
        <p:txBody>
          <a:bodyPr/>
          <a:lstStyle>
            <a:lvl1pPr algn="ctr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1" name="Date Placeholder 13">
            <a:extLst>
              <a:ext uri="{FF2B5EF4-FFF2-40B4-BE49-F238E27FC236}">
                <a16:creationId xmlns:a16="http://schemas.microsoft.com/office/drawing/2014/main" id="{FCC66BDB-479C-425F-A0DE-FBA1C4F5B9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630E0A3-BC75-4EC2-B96D-C99E4CC6620B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A6D8E689-AD31-4B85-84FE-1080505B55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A806211B-1D5E-4146-BED0-7EC3D4207D5E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36699" y="914400"/>
            <a:ext cx="38862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0" y="914400"/>
            <a:ext cx="38862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5943600" y="6446837"/>
            <a:ext cx="2667000" cy="365125"/>
          </a:xfrm>
        </p:spPr>
        <p:txBody>
          <a:bodyPr rtlCol="0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23336" y="1591692"/>
            <a:ext cx="3886200" cy="4504307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714336" y="1591693"/>
            <a:ext cx="3886200" cy="450430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523336" y="905893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714336" y="905893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CCD744E3-F398-4247-B444-E2D9218E2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4DC4317-A5EC-4823-9EF6-2ABB221BE4BE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9F0619B8-E720-4417-AEBA-2EA2685984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F3FFE94-DDE5-407D-A4F2-9F4CA7F4AE2B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9950"/>
          </a:xfrm>
        </p:spPr>
        <p:txBody>
          <a:bodyPr anchor="ctr"/>
          <a:lstStyle>
            <a:lvl1pPr algn="ctr">
              <a:buNone/>
              <a:defRPr sz="4400" b="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200738F2-32D1-47E7-9AEF-9082EC3A59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933536" y="6411594"/>
            <a:ext cx="2667000" cy="365125"/>
          </a:xfrm>
        </p:spPr>
        <p:txBody>
          <a:bodyPr/>
          <a:lstStyle/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w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0064" y="-2619"/>
            <a:ext cx="9123871" cy="871299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919954"/>
            <a:ext cx="8153400" cy="520652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2D30FDD-1477-4E01-B6CC-012187FA9F22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1F6EC95-197A-48FC-B506-A733992C0D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C5DD6E7-E616-4FAE-BC85-67AA461887B4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</p:sldLayoutIdLst>
  <p:hf sldNum="0" hdr="0" ftr="0"/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rgbClr val="002060"/>
          </a:solidFill>
          <a:latin typeface="Garamond" pitchFamily="18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52C24-52D6-4E19-ADEA-539D0EC7C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65" y="4495800"/>
            <a:ext cx="9133935" cy="18288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Chino Valley Fire</a:t>
            </a:r>
            <a:br>
              <a:rPr lang="en-US" dirty="0"/>
            </a:br>
            <a:r>
              <a:rPr lang="en-US" dirty="0"/>
              <a:t>Introduction to Districting</a:t>
            </a:r>
            <a:br>
              <a:rPr lang="en-US" dirty="0"/>
            </a:br>
            <a:r>
              <a:rPr lang="en-US" dirty="0"/>
              <a:t>October 13, 2021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ADF98C-BCDA-446E-87CC-942F990BFA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43600" y="6425405"/>
            <a:ext cx="2667000" cy="365125"/>
          </a:xfrm>
        </p:spPr>
        <p:txBody>
          <a:bodyPr/>
          <a:lstStyle/>
          <a:p>
            <a:r>
              <a:rPr lang="en-US" dirty="0"/>
              <a:t>October 13, 2021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BBB587C5-671E-4B19-9741-6392E9759D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92702"/>
            <a:ext cx="3726833" cy="420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41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F8775-6895-4798-8EF7-F4243FE45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2021 CVIFD Districting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72CD7-80E0-4466-BBCE-DAA2AD294FA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October 13, 2021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4EC5EC-1156-4B5E-8FFA-3004FAEB3CF5}"/>
              </a:ext>
            </a:extLst>
          </p:cNvPr>
          <p:cNvSpPr txBox="1"/>
          <p:nvPr/>
        </p:nvSpPr>
        <p:spPr>
          <a:xfrm>
            <a:off x="76200" y="685800"/>
            <a:ext cx="88392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3600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>
                <a:latin typeface="Garamond" panose="02020404030301010803" pitchFamily="18" charset="0"/>
              </a:rPr>
              <a:t>The</a:t>
            </a:r>
            <a:r>
              <a:rPr lang="en-US" sz="3600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r>
              <a:rPr lang="en-US" sz="3600" dirty="0">
                <a:latin typeface="Garamond" panose="02020404030301010803" pitchFamily="18" charset="0"/>
              </a:rPr>
              <a:t>2021 districting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>
              <a:latin typeface="Garamond" panose="02020404030301010803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Why is Chino Valley Fire considering the voluntary transition to by-district elections?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Project timelines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Key deadlines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Next steps and hearings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080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F8775-6895-4798-8EF7-F4243FE45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Election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614D-6D59-461D-B251-BBF26FF2501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1452" y="1320250"/>
            <a:ext cx="8153400" cy="5105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“At Large”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“From District” or “Residence” Districts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“By District”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72CD7-80E0-4466-BBCE-DAA2AD294F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43600" y="6492875"/>
            <a:ext cx="2667000" cy="365125"/>
          </a:xfrm>
        </p:spPr>
        <p:txBody>
          <a:bodyPr/>
          <a:lstStyle/>
          <a:p>
            <a:r>
              <a:rPr lang="en-US" dirty="0"/>
              <a:t>October 13, 2021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9A0E62-B3E1-46F2-807C-650CFFDE8588}"/>
              </a:ext>
            </a:extLst>
          </p:cNvPr>
          <p:cNvSpPr txBox="1"/>
          <p:nvPr/>
        </p:nvSpPr>
        <p:spPr>
          <a:xfrm>
            <a:off x="4840224" y="5144006"/>
            <a:ext cx="4038600" cy="10156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Garamond" panose="02020404030301010803" pitchFamily="18" charset="0"/>
              </a:rPr>
              <a:t>The California Voting Rights Act was written to specifically encourage by-district elections.</a:t>
            </a:r>
          </a:p>
        </p:txBody>
      </p:sp>
    </p:spTree>
    <p:extLst>
      <p:ext uri="{BB962C8B-B14F-4D97-AF65-F5344CB8AC3E}">
        <p14:creationId xmlns:p14="http://schemas.microsoft.com/office/powerpoint/2010/main" val="1128664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982DA-A681-47C0-B809-69B477FBE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California Voting Rights Act (CVRA)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B7BA8-468C-4539-8957-0EEED3137D9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78056" y="1311373"/>
            <a:ext cx="7987888" cy="5105400"/>
          </a:xfrm>
        </p:spPr>
        <p:txBody>
          <a:bodyPr/>
          <a:lstStyle/>
          <a:p>
            <a:r>
              <a:rPr lang="en-US" sz="2000" dirty="0"/>
              <a:t>Under the Federal Voting Rights Act (passed in 1965), a jurisdiction must fail 4 factual tests before it is in violation of the law.</a:t>
            </a:r>
          </a:p>
          <a:p>
            <a:r>
              <a:rPr lang="en-US" sz="2000" dirty="0"/>
              <a:t>The California VRA makes it significantly easier for plaintiffs to force jurisdictions into “by-district” election systems by eliminating two of the US Supreme Court Gingles tests:</a:t>
            </a:r>
          </a:p>
          <a:p>
            <a:pPr lvl="1"/>
            <a:r>
              <a:rPr lang="en-US" sz="1800" strike="sngStrike" dirty="0"/>
              <a:t>Can the protected class constitute the majority of a district?</a:t>
            </a:r>
          </a:p>
          <a:p>
            <a:pPr lvl="1"/>
            <a:r>
              <a:rPr lang="en-US" sz="1800" dirty="0"/>
              <a:t>Does the protected class vote as a bloc?</a:t>
            </a:r>
          </a:p>
          <a:p>
            <a:pPr lvl="1"/>
            <a:r>
              <a:rPr lang="en-US" sz="1800" dirty="0"/>
              <a:t>Do the voters who are not in the protected class vote in a bloc to defeat the preferred candidates of the protected class?</a:t>
            </a:r>
          </a:p>
          <a:p>
            <a:pPr lvl="1"/>
            <a:r>
              <a:rPr lang="en-US" sz="1800" strike="sngStrike" dirty="0"/>
              <a:t>Do the “totality of circumstances” indicate race is a factor in elections?</a:t>
            </a:r>
          </a:p>
          <a:p>
            <a:r>
              <a:rPr lang="en-US" sz="2000" dirty="0"/>
              <a:t>Liability is now determined only by the presence of racially polarized voting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0A58A-7EC2-476A-8235-F894C9B3EC31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October 13, 2021</a:t>
            </a:r>
          </a:p>
        </p:txBody>
      </p:sp>
    </p:spTree>
    <p:extLst>
      <p:ext uri="{BB962C8B-B14F-4D97-AF65-F5344CB8AC3E}">
        <p14:creationId xmlns:p14="http://schemas.microsoft.com/office/powerpoint/2010/main" val="539495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405DC-F25E-4B6A-A93A-BDF8DA548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CVRA Impact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CE0058D-368F-417C-8024-84E7E11DE55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6699" y="914400"/>
            <a:ext cx="3886200" cy="5410200"/>
          </a:xfrm>
        </p:spPr>
        <p:txBody>
          <a:bodyPr>
            <a:normAutofit fontScale="85000" lnSpcReduction="10000"/>
          </a:bodyPr>
          <a:lstStyle/>
          <a:p>
            <a:r>
              <a:rPr lang="en-US" sz="2400" dirty="0"/>
              <a:t>Switched (or in the process of switching) as a result of CVRA:</a:t>
            </a:r>
          </a:p>
          <a:p>
            <a:pPr lvl="1"/>
            <a:r>
              <a:rPr lang="en-US" sz="1900" dirty="0"/>
              <a:t>At least 240 school districts</a:t>
            </a:r>
          </a:p>
          <a:p>
            <a:pPr lvl="1"/>
            <a:r>
              <a:rPr lang="en-US" sz="1900" dirty="0"/>
              <a:t>34 Community College Districts</a:t>
            </a:r>
          </a:p>
          <a:p>
            <a:pPr lvl="1"/>
            <a:r>
              <a:rPr lang="en-US" sz="1900" dirty="0"/>
              <a:t>154 cities</a:t>
            </a:r>
          </a:p>
          <a:p>
            <a:pPr lvl="1"/>
            <a:r>
              <a:rPr lang="en-US" sz="1900" dirty="0"/>
              <a:t>1 County Board of Supervisors</a:t>
            </a:r>
          </a:p>
          <a:p>
            <a:pPr lvl="1"/>
            <a:r>
              <a:rPr lang="en-US" sz="1900" dirty="0"/>
              <a:t>35 water and other special districts.</a:t>
            </a:r>
            <a:endParaRPr lang="en-US" sz="1600" dirty="0"/>
          </a:p>
          <a:p>
            <a:r>
              <a:rPr lang="en-US" sz="2400" dirty="0"/>
              <a:t>Cases So Far:</a:t>
            </a:r>
            <a:endParaRPr lang="en-US" sz="2000" dirty="0"/>
          </a:p>
          <a:p>
            <a:pPr lvl="1"/>
            <a:r>
              <a:rPr lang="en-US" sz="1800" dirty="0"/>
              <a:t>Palmdale, Santa Clara and Santa Monica went to trial on the merits. Palmdale and Santa Clara lost. Santa Monica is awaiting a decision.</a:t>
            </a:r>
          </a:p>
          <a:p>
            <a:pPr lvl="1"/>
            <a:r>
              <a:rPr lang="en-US" sz="1800" dirty="0"/>
              <a:t>Modesto and Palmdale each spent about $1.8 million on their defense (in addition to the attorney fee awards in those cases). </a:t>
            </a:r>
          </a:p>
          <a:p>
            <a:pPr lvl="1"/>
            <a:r>
              <a:rPr lang="en-US" sz="1800" dirty="0"/>
              <a:t>Santa Monica has spent an estimated $7 million so far. Plaintiffs in Santa Monica requested $22 million in legal fees after the original trial.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BF98E-81E6-4F0F-A472-DD5EDB365500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100" dirty="0"/>
              <a:t>Key settlements:</a:t>
            </a:r>
          </a:p>
          <a:p>
            <a:pPr lvl="1"/>
            <a:r>
              <a:rPr lang="en-US" sz="1900" dirty="0"/>
              <a:t>Palmdale: $4.7 million</a:t>
            </a:r>
          </a:p>
          <a:p>
            <a:pPr lvl="1"/>
            <a:r>
              <a:rPr lang="en-US" sz="1900" dirty="0"/>
              <a:t>Modesto: $3 million </a:t>
            </a:r>
          </a:p>
          <a:p>
            <a:pPr lvl="1"/>
            <a:r>
              <a:rPr lang="en-US" sz="1900" dirty="0"/>
              <a:t>Highland: $1.3 million</a:t>
            </a:r>
          </a:p>
          <a:p>
            <a:pPr lvl="1"/>
            <a:r>
              <a:rPr lang="en-US" sz="1900" dirty="0"/>
              <a:t>Anaheim: $1.1 million</a:t>
            </a:r>
          </a:p>
          <a:p>
            <a:pPr lvl="1"/>
            <a:r>
              <a:rPr lang="en-US" sz="1900" dirty="0"/>
              <a:t>Whittier: $1 million</a:t>
            </a:r>
          </a:p>
          <a:p>
            <a:pPr lvl="1"/>
            <a:r>
              <a:rPr lang="en-US" sz="1900" dirty="0"/>
              <a:t>Santa Barbara: $600,000</a:t>
            </a:r>
          </a:p>
          <a:p>
            <a:pPr lvl="1"/>
            <a:r>
              <a:rPr lang="en-US" sz="1900" dirty="0"/>
              <a:t>Tulare Hospital: $500,000</a:t>
            </a:r>
          </a:p>
          <a:p>
            <a:pPr lvl="1"/>
            <a:r>
              <a:rPr lang="en-US" sz="1900" dirty="0"/>
              <a:t>Camarillo: $233,000</a:t>
            </a:r>
          </a:p>
          <a:p>
            <a:pPr lvl="1"/>
            <a:r>
              <a:rPr lang="en-US" sz="1900" dirty="0"/>
              <a:t>Compton Unified: $200,000</a:t>
            </a:r>
          </a:p>
          <a:p>
            <a:pPr lvl="1"/>
            <a:r>
              <a:rPr lang="en-US" sz="1900" dirty="0"/>
              <a:t>Madera Unified: about $170,000</a:t>
            </a:r>
          </a:p>
          <a:p>
            <a:pPr lvl="1"/>
            <a:r>
              <a:rPr lang="en-US" sz="1900" dirty="0"/>
              <a:t>Hanford Joint Union Schools: $118,000</a:t>
            </a:r>
          </a:p>
          <a:p>
            <a:pPr lvl="1"/>
            <a:r>
              <a:rPr lang="en-US" sz="1900" dirty="0"/>
              <a:t>Merced City: $42,000</a:t>
            </a:r>
          </a:p>
          <a:p>
            <a:r>
              <a:rPr lang="en-US" sz="2100" dirty="0"/>
              <a:t>An estimated $16 million in total settlements and court awards so far.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9B4CA-A058-4760-9D54-E0AA0D327EC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dirty="0"/>
              <a:t>October 13, 2021</a:t>
            </a:r>
          </a:p>
        </p:txBody>
      </p:sp>
    </p:spTree>
    <p:extLst>
      <p:ext uri="{BB962C8B-B14F-4D97-AF65-F5344CB8AC3E}">
        <p14:creationId xmlns:p14="http://schemas.microsoft.com/office/powerpoint/2010/main" val="4135065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A8E2B3E-7E62-466F-853A-50C0482CA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Districting Process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90AEF-07A2-4A05-8B01-7776136EB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October 13, 2021</a:t>
            </a:r>
          </a:p>
        </p:txBody>
      </p:sp>
      <p:graphicFrame>
        <p:nvGraphicFramePr>
          <p:cNvPr id="7" name="Content Placeholder 8">
            <a:extLst>
              <a:ext uri="{FF2B5EF4-FFF2-40B4-BE49-F238E27FC236}">
                <a16:creationId xmlns:a16="http://schemas.microsoft.com/office/drawing/2014/main" id="{4F9B62EE-73FE-4EEE-A1C9-147A81DC9A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8052350"/>
              </p:ext>
            </p:extLst>
          </p:nvPr>
        </p:nvGraphicFramePr>
        <p:xfrm>
          <a:off x="495299" y="1066800"/>
          <a:ext cx="8153400" cy="439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4225">
                  <a:extLst>
                    <a:ext uri="{9D8B030D-6E8A-4147-A177-3AD203B41FA5}">
                      <a16:colId xmlns:a16="http://schemas.microsoft.com/office/drawing/2014/main" val="2058158948"/>
                    </a:ext>
                  </a:extLst>
                </a:gridCol>
                <a:gridCol w="6099175">
                  <a:extLst>
                    <a:ext uri="{9D8B030D-6E8A-4147-A177-3AD203B41FA5}">
                      <a16:colId xmlns:a16="http://schemas.microsoft.com/office/drawing/2014/main" val="41175276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Step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256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Initial Pre-Draft Hearing(s)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November 17 and December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Held prior to release of draft maps.</a:t>
                      </a:r>
                    </a:p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Education and to solicit input on the communities in the District.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609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Initial deadline for draft maps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Deadline for the public to submit draft maps for inclusion in the next hearing packet and presentation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7116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Release draft maps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Draft maps posted to project website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1473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Two hearings on draft maps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January 12 and February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Two meetings to discuss and revise the draft maps and to discuss the election sequence.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378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Map adoption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March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Map adopted via ordinance/resolution.</a:t>
                      </a:r>
                    </a:p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Final map must be posted at least 3/7 days prior to adoption.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45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3479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8456B-3AEA-4BAF-B555-47F8256E1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Redistricting Rules and Goals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C27B6F-8FC0-4AAF-9BE7-03F668446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October 13, 2021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7B7377-F8B1-4D6E-BB90-840DF4A514A8}"/>
              </a:ext>
            </a:extLst>
          </p:cNvPr>
          <p:cNvSpPr txBox="1">
            <a:spLocks/>
          </p:cNvSpPr>
          <p:nvPr/>
        </p:nvSpPr>
        <p:spPr>
          <a:xfrm>
            <a:off x="123330" y="1759116"/>
            <a:ext cx="4114800" cy="2355684"/>
          </a:xfrm>
          <a:prstGeom prst="rect">
            <a:avLst/>
          </a:prstGeom>
          <a:ln>
            <a:solidFill>
              <a:schemeClr val="accent2"/>
            </a:solidFill>
            <a:miter lim="800000"/>
            <a:headEnd/>
            <a:tailEnd/>
          </a:ln>
        </p:spPr>
        <p:txBody>
          <a:bodyPr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1800" b="1" dirty="0"/>
              <a:t>Equal Population</a:t>
            </a:r>
          </a:p>
          <a:p>
            <a:r>
              <a:rPr lang="en-US" altLang="en-US" sz="1800" b="1" dirty="0"/>
              <a:t>Federal Voting Rights Act</a:t>
            </a:r>
          </a:p>
          <a:p>
            <a:r>
              <a:rPr lang="en-US" altLang="en-US" sz="1800" b="1" dirty="0"/>
              <a:t>No Racial Gerrymandering</a:t>
            </a:r>
          </a:p>
          <a:p>
            <a:pPr lvl="1"/>
            <a:endParaRPr lang="en-US" altLang="en-US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5B494ADB-EA71-449E-A793-BED7AAE0B07C}"/>
              </a:ext>
            </a:extLst>
          </p:cNvPr>
          <p:cNvSpPr txBox="1">
            <a:spLocks/>
          </p:cNvSpPr>
          <p:nvPr/>
        </p:nvSpPr>
        <p:spPr bwMode="auto">
          <a:xfrm>
            <a:off x="123329" y="1119353"/>
            <a:ext cx="4114800" cy="6397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639763" indent="-2730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000" b="1" dirty="0">
                <a:solidFill>
                  <a:schemeClr val="bg1"/>
                </a:solidFill>
              </a:rPr>
              <a:t>Federal Laws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41F2FA3E-8D3C-4423-99F3-AE4CCCCF6C6C}"/>
              </a:ext>
            </a:extLst>
          </p:cNvPr>
          <p:cNvSpPr txBox="1">
            <a:spLocks/>
          </p:cNvSpPr>
          <p:nvPr/>
        </p:nvSpPr>
        <p:spPr>
          <a:xfrm>
            <a:off x="4238129" y="1119353"/>
            <a:ext cx="4645025" cy="639763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/>
              <a:buNone/>
              <a:defRPr/>
            </a:pPr>
            <a:r>
              <a:rPr lang="en-US" sz="2000" b="1" dirty="0">
                <a:solidFill>
                  <a:schemeClr val="bg1"/>
                </a:solidFill>
              </a:rPr>
              <a:t>Traditional Redistricting Principles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29DED1-0934-431E-9751-A48E232982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1" y="4243553"/>
            <a:ext cx="2413416" cy="1600200"/>
          </a:xfrm>
          <a:prstGeom prst="rect">
            <a:avLst/>
          </a:prstGeom>
        </p:spPr>
      </p:pic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7B1E0707-91F5-488F-A9C5-455B1B72A6A0}"/>
              </a:ext>
            </a:extLst>
          </p:cNvPr>
          <p:cNvSpPr txBox="1">
            <a:spLocks/>
          </p:cNvSpPr>
          <p:nvPr/>
        </p:nvSpPr>
        <p:spPr>
          <a:xfrm>
            <a:off x="4238128" y="1759115"/>
            <a:ext cx="4645025" cy="3831893"/>
          </a:xfrm>
          <a:prstGeom prst="rect">
            <a:avLst/>
          </a:prstGeom>
          <a:ln>
            <a:solidFill>
              <a:schemeClr val="accent2"/>
            </a:solidFill>
            <a:miter lim="800000"/>
            <a:headEnd/>
            <a:tailEnd/>
          </a:ln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1800" b="1" dirty="0"/>
              <a:t>Communities of interest</a:t>
            </a:r>
          </a:p>
          <a:p>
            <a:r>
              <a:rPr lang="en-US" altLang="en-US" sz="1800" b="1" dirty="0"/>
              <a:t>Compact</a:t>
            </a:r>
          </a:p>
          <a:p>
            <a:r>
              <a:rPr lang="en-US" altLang="en-US" sz="1800" b="1" dirty="0"/>
              <a:t>Contiguous</a:t>
            </a:r>
          </a:p>
          <a:p>
            <a:r>
              <a:rPr lang="en-US" altLang="en-US" sz="1800" b="1" dirty="0"/>
              <a:t>Visible (Natural &amp; man-made) boundaries</a:t>
            </a:r>
          </a:p>
          <a:p>
            <a:r>
              <a:rPr lang="en-US" altLang="en-US" sz="1800" b="1" dirty="0"/>
              <a:t>Respect voters’ choices / continuity in office</a:t>
            </a:r>
          </a:p>
          <a:p>
            <a:r>
              <a:rPr lang="en-US" altLang="en-US" sz="1800" b="1" dirty="0"/>
              <a:t>Planned future growth</a:t>
            </a:r>
          </a:p>
          <a:p>
            <a:r>
              <a:rPr lang="en-US" altLang="en-US" sz="1800" b="1" dirty="0"/>
              <a:t>Minimize voters shifted to different election years</a:t>
            </a:r>
          </a:p>
          <a:p>
            <a:r>
              <a:rPr lang="en-US" altLang="en-US" sz="1800" b="1" dirty="0"/>
              <a:t>Preserving the core of existing election areas</a:t>
            </a:r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63945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&amp;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878A0F-B609-48B9-90C3-EFA74E24D99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633" y="1485057"/>
            <a:ext cx="9144000" cy="5105400"/>
          </a:xfrm>
        </p:spPr>
        <p:txBody>
          <a:bodyPr/>
          <a:lstStyle/>
          <a:p>
            <a:r>
              <a:rPr lang="en-US" dirty="0"/>
              <a:t>Due to delays in the release of the Census data, the full data sets from the Census Bureau was not ready until late September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NDC will seek public input for potential district maps as well as feedback from the Board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October 13, 2021</a:t>
            </a:r>
          </a:p>
        </p:txBody>
      </p:sp>
    </p:spTree>
    <p:extLst>
      <p:ext uri="{BB962C8B-B14F-4D97-AF65-F5344CB8AC3E}">
        <p14:creationId xmlns:p14="http://schemas.microsoft.com/office/powerpoint/2010/main" val="1876070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&amp; Next Steps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October 13, 2021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C159310-7353-4344-B187-7EB1A6AC3C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44351"/>
              </p:ext>
            </p:extLst>
          </p:nvPr>
        </p:nvGraphicFramePr>
        <p:xfrm>
          <a:off x="266700" y="914400"/>
          <a:ext cx="8610600" cy="49015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0316">
                  <a:extLst>
                    <a:ext uri="{9D8B030D-6E8A-4147-A177-3AD203B41FA5}">
                      <a16:colId xmlns:a16="http://schemas.microsoft.com/office/drawing/2014/main" val="2034204790"/>
                    </a:ext>
                  </a:extLst>
                </a:gridCol>
                <a:gridCol w="6300284">
                  <a:extLst>
                    <a:ext uri="{9D8B030D-6E8A-4147-A177-3AD203B41FA5}">
                      <a16:colId xmlns:a16="http://schemas.microsoft.com/office/drawing/2014/main" val="819536076"/>
                    </a:ext>
                  </a:extLst>
                </a:gridCol>
              </a:tblGrid>
              <a:tr h="3728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Fall 2021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Mapping software released to the public.*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*Estimated time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2495399361"/>
                  </a:ext>
                </a:extLst>
              </a:tr>
              <a:tr h="5827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November 17, 2021</a:t>
                      </a: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600" baseline="300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Public Hearing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Held prior to the release of draft maps</a:t>
                      </a: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1112352346"/>
                  </a:ext>
                </a:extLst>
              </a:tr>
              <a:tr h="6975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Around October 1, 2021 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Redistricting data available. Census data was released in mid- to late-August. California released prisoner-adjusted redistricting data around October 1. 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1225555599"/>
                  </a:ext>
                </a:extLst>
              </a:tr>
              <a:tr h="365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December 8, 2021</a:t>
                      </a: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kern="1200" dirty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600" b="0" i="0" kern="1200" baseline="30000" dirty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nd</a:t>
                      </a:r>
                      <a:r>
                        <a:rPr kumimoji="0" lang="en-US" sz="1600" b="0" i="0" kern="1200" dirty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Public Hearing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2989857399"/>
                  </a:ext>
                </a:extLst>
              </a:tr>
              <a:tr h="1864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January 2022</a:t>
                      </a: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Maps and comments due from public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1292931288"/>
                  </a:ext>
                </a:extLst>
              </a:tr>
              <a:tr h="2462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January 12, 2022</a:t>
                      </a: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Proposed 3rd hearing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3404501661"/>
                  </a:ext>
                </a:extLst>
              </a:tr>
              <a:tr h="559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February 9, 2022</a:t>
                      </a: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Proposed 4th hearing.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27518654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February 2022 (tentative)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Publish revised map(s)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1060674064"/>
                  </a:ext>
                </a:extLst>
              </a:tr>
              <a:tr h="3728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March 9</a:t>
                      </a:r>
                      <a:r>
                        <a:rPr lang="en-US" sz="16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2022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Final Hearing and Board to adopt District map</a:t>
                      </a: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. 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4283835398"/>
                  </a:ext>
                </a:extLst>
              </a:tr>
              <a:tr h="3728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April 17, 2022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Deadline to submit final map to SB County Registrar of Voters</a:t>
                      </a: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1829490606"/>
                  </a:ext>
                </a:extLst>
              </a:tr>
              <a:tr h="1840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November 2022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2022 Election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991713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61061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2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BF0000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6719</TotalTime>
  <Words>794</Words>
  <Application>Microsoft Office PowerPoint</Application>
  <PresentationFormat>On-screen Show (4:3)</PresentationFormat>
  <Paragraphs>119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Garamond</vt:lpstr>
      <vt:lpstr>Tw Cen MT</vt:lpstr>
      <vt:lpstr>Wingdings</vt:lpstr>
      <vt:lpstr>Wingdings 2</vt:lpstr>
      <vt:lpstr>Median</vt:lpstr>
      <vt:lpstr>   Chino Valley Fire Introduction to Districting October 13, 2021</vt:lpstr>
      <vt:lpstr>2021 CVIFD Districting</vt:lpstr>
      <vt:lpstr>Election Systems</vt:lpstr>
      <vt:lpstr>California Voting Rights Act (CVRA)</vt:lpstr>
      <vt:lpstr>CVRA Impact</vt:lpstr>
      <vt:lpstr>Districting Process</vt:lpstr>
      <vt:lpstr>Redistricting Rules and Goals</vt:lpstr>
      <vt:lpstr>Timeline &amp; Next Steps</vt:lpstr>
      <vt:lpstr>Timeline &amp; Next Steps</vt:lpstr>
    </vt:vector>
  </TitlesOfParts>
  <Company>Claremont McKenna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NDC Presentation</dc:title>
  <dc:creator>Douglas Johnson</dc:creator>
  <cp:lastModifiedBy>Jeff Simonetti</cp:lastModifiedBy>
  <cp:revision>415</cp:revision>
  <cp:lastPrinted>2017-05-23T05:26:42Z</cp:lastPrinted>
  <dcterms:created xsi:type="dcterms:W3CDTF">2011-05-19T00:29:13Z</dcterms:created>
  <dcterms:modified xsi:type="dcterms:W3CDTF">2021-10-12T15:59:50Z</dcterms:modified>
</cp:coreProperties>
</file>