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0" r:id="rId4"/>
    <p:sldId id="263" r:id="rId5"/>
    <p:sldId id="287" r:id="rId6"/>
    <p:sldId id="291" r:id="rId7"/>
    <p:sldId id="292" r:id="rId8"/>
    <p:sldId id="290" r:id="rId9"/>
    <p:sldId id="295" r:id="rId10"/>
    <p:sldId id="280" r:id="rId11"/>
    <p:sldId id="296" r:id="rId12"/>
    <p:sldId id="297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1BFC"/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0" autoAdjust="0"/>
    <p:restoredTop sz="96357" autoAdjust="0"/>
  </p:normalViewPr>
  <p:slideViewPr>
    <p:cSldViewPr>
      <p:cViewPr varScale="1">
        <p:scale>
          <a:sx n="75" d="100"/>
          <a:sy n="75" d="100"/>
        </p:scale>
        <p:origin x="84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Simonetti" userId="55c26f203d10946f" providerId="LiveId" clId="{64DE5CE9-1D28-4D05-AF09-836CCC9CD0CE}"/>
    <pc:docChg chg="modSld">
      <pc:chgData name="Jeff Simonetti" userId="55c26f203d10946f" providerId="LiveId" clId="{64DE5CE9-1D28-4D05-AF09-836CCC9CD0CE}" dt="2022-02-09T22:27:32.014" v="5" actId="20577"/>
      <pc:docMkLst>
        <pc:docMk/>
      </pc:docMkLst>
      <pc:sldChg chg="modSp mod">
        <pc:chgData name="Jeff Simonetti" userId="55c26f203d10946f" providerId="LiveId" clId="{64DE5CE9-1D28-4D05-AF09-836CCC9CD0CE}" dt="2022-02-09T19:08:39.620" v="0" actId="20577"/>
        <pc:sldMkLst>
          <pc:docMk/>
          <pc:sldMk cId="600080092" sldId="257"/>
        </pc:sldMkLst>
        <pc:spChg chg="mod">
          <ac:chgData name="Jeff Simonetti" userId="55c26f203d10946f" providerId="LiveId" clId="{64DE5CE9-1D28-4D05-AF09-836CCC9CD0CE}" dt="2022-02-09T19:08:39.620" v="0" actId="20577"/>
          <ac:spMkLst>
            <pc:docMk/>
            <pc:sldMk cId="600080092" sldId="257"/>
            <ac:spMk id="4" creationId="{E6972CD7-80E0-4466-BBCE-DAA2AD294FA9}"/>
          </ac:spMkLst>
        </pc:spChg>
      </pc:sldChg>
      <pc:sldChg chg="modSp mod">
        <pc:chgData name="Jeff Simonetti" userId="55c26f203d10946f" providerId="LiveId" clId="{64DE5CE9-1D28-4D05-AF09-836CCC9CD0CE}" dt="2022-02-09T22:27:00.350" v="2" actId="6549"/>
        <pc:sldMkLst>
          <pc:docMk/>
          <pc:sldMk cId="1233479581" sldId="260"/>
        </pc:sldMkLst>
        <pc:graphicFrameChg chg="modGraphic">
          <ac:chgData name="Jeff Simonetti" userId="55c26f203d10946f" providerId="LiveId" clId="{64DE5CE9-1D28-4D05-AF09-836CCC9CD0CE}" dt="2022-02-09T22:27:00.350" v="2" actId="6549"/>
          <ac:graphicFrameMkLst>
            <pc:docMk/>
            <pc:sldMk cId="1233479581" sldId="260"/>
            <ac:graphicFrameMk id="7" creationId="{4F9B62EE-73FE-4EEE-A1C9-147A81DC9AB6}"/>
          </ac:graphicFrameMkLst>
        </pc:graphicFrameChg>
      </pc:sldChg>
      <pc:sldChg chg="modSp mod">
        <pc:chgData name="Jeff Simonetti" userId="55c26f203d10946f" providerId="LiveId" clId="{64DE5CE9-1D28-4D05-AF09-836CCC9CD0CE}" dt="2022-02-09T22:27:32.014" v="5" actId="20577"/>
        <pc:sldMkLst>
          <pc:docMk/>
          <pc:sldMk cId="3063945505" sldId="263"/>
        </pc:sldMkLst>
        <pc:spChg chg="mod">
          <ac:chgData name="Jeff Simonetti" userId="55c26f203d10946f" providerId="LiveId" clId="{64DE5CE9-1D28-4D05-AF09-836CCC9CD0CE}" dt="2022-02-09T22:27:32.014" v="5" actId="20577"/>
          <ac:spMkLst>
            <pc:docMk/>
            <pc:sldMk cId="3063945505" sldId="263"/>
            <ac:spMk id="8" creationId="{7B1E0707-91F5-488F-A9C5-455B1B72A6A0}"/>
          </ac:spMkLst>
        </pc:spChg>
      </pc:sldChg>
    </pc:docChg>
  </pc:docChgLst>
  <pc:docChgLst>
    <pc:chgData name="Jeff Simonetti" userId="55c26f203d10946f" providerId="LiveId" clId="{CCE2FC9B-0CB9-421C-AE20-A4AADBD70595}"/>
    <pc:docChg chg="custSel modSld">
      <pc:chgData name="Jeff Simonetti" userId="55c26f203d10946f" providerId="LiveId" clId="{CCE2FC9B-0CB9-421C-AE20-A4AADBD70595}" dt="2022-02-09T16:53:50.707" v="65" actId="20577"/>
      <pc:docMkLst>
        <pc:docMk/>
      </pc:docMkLst>
      <pc:sldChg chg="modSp mod">
        <pc:chgData name="Jeff Simonetti" userId="55c26f203d10946f" providerId="LiveId" clId="{CCE2FC9B-0CB9-421C-AE20-A4AADBD70595}" dt="2022-02-09T16:53:50.707" v="65" actId="20577"/>
        <pc:sldMkLst>
          <pc:docMk/>
          <pc:sldMk cId="209241413" sldId="256"/>
        </pc:sldMkLst>
        <pc:spChg chg="mod">
          <ac:chgData name="Jeff Simonetti" userId="55c26f203d10946f" providerId="LiveId" clId="{CCE2FC9B-0CB9-421C-AE20-A4AADBD70595}" dt="2022-02-09T16:53:50.707" v="65" actId="20577"/>
          <ac:spMkLst>
            <pc:docMk/>
            <pc:sldMk cId="209241413" sldId="256"/>
            <ac:spMk id="2" creationId="{71752C24-52D6-4E19-ADEA-539D0EC7C792}"/>
          </ac:spMkLst>
        </pc:spChg>
        <pc:spChg chg="mod">
          <ac:chgData name="Jeff Simonetti" userId="55c26f203d10946f" providerId="LiveId" clId="{CCE2FC9B-0CB9-421C-AE20-A4AADBD70595}" dt="2022-02-09T16:52:18.394" v="49" actId="20577"/>
          <ac:spMkLst>
            <pc:docMk/>
            <pc:sldMk cId="209241413" sldId="256"/>
            <ac:spMk id="3" creationId="{62ADF98C-BCDA-446E-87CC-942F990BFAAB}"/>
          </ac:spMkLst>
        </pc:spChg>
      </pc:sldChg>
      <pc:sldChg chg="modSp mod">
        <pc:chgData name="Jeff Simonetti" userId="55c26f203d10946f" providerId="LiveId" clId="{CCE2FC9B-0CB9-421C-AE20-A4AADBD70595}" dt="2022-02-09T16:52:26.345" v="50"/>
        <pc:sldMkLst>
          <pc:docMk/>
          <pc:sldMk cId="600080092" sldId="257"/>
        </pc:sldMkLst>
        <pc:spChg chg="mod">
          <ac:chgData name="Jeff Simonetti" userId="55c26f203d10946f" providerId="LiveId" clId="{CCE2FC9B-0CB9-421C-AE20-A4AADBD70595}" dt="2022-02-09T16:52:26.345" v="50"/>
          <ac:spMkLst>
            <pc:docMk/>
            <pc:sldMk cId="600080092" sldId="257"/>
            <ac:spMk id="4" creationId="{E6972CD7-80E0-4466-BBCE-DAA2AD294FA9}"/>
          </ac:spMkLst>
        </pc:spChg>
        <pc:spChg chg="mod">
          <ac:chgData name="Jeff Simonetti" userId="55c26f203d10946f" providerId="LiveId" clId="{CCE2FC9B-0CB9-421C-AE20-A4AADBD70595}" dt="2022-02-09T16:51:43.948" v="9" actId="20577"/>
          <ac:spMkLst>
            <pc:docMk/>
            <pc:sldMk cId="600080092" sldId="257"/>
            <ac:spMk id="8" creationId="{714EC5EC-1156-4B5E-8FFA-3004FAEB3CF5}"/>
          </ac:spMkLst>
        </pc:spChg>
      </pc:sldChg>
      <pc:sldChg chg="modSp mod">
        <pc:chgData name="Jeff Simonetti" userId="55c26f203d10946f" providerId="LiveId" clId="{CCE2FC9B-0CB9-421C-AE20-A4AADBD70595}" dt="2022-02-09T16:52:39.625" v="53" actId="207"/>
        <pc:sldMkLst>
          <pc:docMk/>
          <pc:sldMk cId="1233479581" sldId="260"/>
        </pc:sldMkLst>
        <pc:spChg chg="mod">
          <ac:chgData name="Jeff Simonetti" userId="55c26f203d10946f" providerId="LiveId" clId="{CCE2FC9B-0CB9-421C-AE20-A4AADBD70595}" dt="2022-02-09T16:52:39.625" v="53" actId="207"/>
          <ac:spMkLst>
            <pc:docMk/>
            <pc:sldMk cId="1233479581" sldId="260"/>
            <ac:spMk id="5" creationId="{FE690AEF-07A2-4A05-8B01-7776136EBE33}"/>
          </ac:spMkLst>
        </pc:spChg>
      </pc:sldChg>
      <pc:sldChg chg="modSp mod">
        <pc:chgData name="Jeff Simonetti" userId="55c26f203d10946f" providerId="LiveId" clId="{CCE2FC9B-0CB9-421C-AE20-A4AADBD70595}" dt="2022-02-09T16:52:51.077" v="56" actId="207"/>
        <pc:sldMkLst>
          <pc:docMk/>
          <pc:sldMk cId="3063945505" sldId="263"/>
        </pc:sldMkLst>
        <pc:spChg chg="mod">
          <ac:chgData name="Jeff Simonetti" userId="55c26f203d10946f" providerId="LiveId" clId="{CCE2FC9B-0CB9-421C-AE20-A4AADBD70595}" dt="2022-02-09T16:52:51.077" v="56" actId="207"/>
          <ac:spMkLst>
            <pc:docMk/>
            <pc:sldMk cId="3063945505" sldId="263"/>
            <ac:spMk id="3" creationId="{1EC27B6F-8FC0-4AAF-9BE7-03F6684463C0}"/>
          </ac:spMkLst>
        </pc:spChg>
      </pc:sldChg>
      <pc:sldChg chg="modSp mod">
        <pc:chgData name="Jeff Simonetti" userId="55c26f203d10946f" providerId="LiveId" clId="{CCE2FC9B-0CB9-421C-AE20-A4AADBD70595}" dt="2022-02-09T16:53:33.954" v="62"/>
        <pc:sldMkLst>
          <pc:docMk/>
          <pc:sldMk cId="1146106172" sldId="280"/>
        </pc:sldMkLst>
        <pc:spChg chg="mod">
          <ac:chgData name="Jeff Simonetti" userId="55c26f203d10946f" providerId="LiveId" clId="{CCE2FC9B-0CB9-421C-AE20-A4AADBD70595}" dt="2022-02-09T16:53:33.954" v="62"/>
          <ac:spMkLst>
            <pc:docMk/>
            <pc:sldMk cId="1146106172" sldId="280"/>
            <ac:spMk id="4" creationId="{C8DF32B0-44D5-4D13-BF81-B9100BABE41D}"/>
          </ac:spMkLst>
        </pc:spChg>
      </pc:sldChg>
      <pc:sldChg chg="modSp mod">
        <pc:chgData name="Jeff Simonetti" userId="55c26f203d10946f" providerId="LiveId" clId="{CCE2FC9B-0CB9-421C-AE20-A4AADBD70595}" dt="2022-02-09T16:53:23.369" v="60" actId="207"/>
        <pc:sldMkLst>
          <pc:docMk/>
          <pc:sldMk cId="2155321958" sldId="290"/>
        </pc:sldMkLst>
        <pc:spChg chg="mod">
          <ac:chgData name="Jeff Simonetti" userId="55c26f203d10946f" providerId="LiveId" clId="{CCE2FC9B-0CB9-421C-AE20-A4AADBD70595}" dt="2022-02-09T16:53:23.369" v="60" actId="207"/>
          <ac:spMkLst>
            <pc:docMk/>
            <pc:sldMk cId="2155321958" sldId="290"/>
            <ac:spMk id="4" creationId="{C8DF32B0-44D5-4D13-BF81-B9100BABE41D}"/>
          </ac:spMkLst>
        </pc:spChg>
      </pc:sldChg>
      <pc:sldChg chg="modSp mod">
        <pc:chgData name="Jeff Simonetti" userId="55c26f203d10946f" providerId="LiveId" clId="{CCE2FC9B-0CB9-421C-AE20-A4AADBD70595}" dt="2022-02-09T16:53:07.975" v="57"/>
        <pc:sldMkLst>
          <pc:docMk/>
          <pc:sldMk cId="3303571531" sldId="291"/>
        </pc:sldMkLst>
        <pc:spChg chg="mod">
          <ac:chgData name="Jeff Simonetti" userId="55c26f203d10946f" providerId="LiveId" clId="{CCE2FC9B-0CB9-421C-AE20-A4AADBD70595}" dt="2022-02-09T16:53:07.975" v="57"/>
          <ac:spMkLst>
            <pc:docMk/>
            <pc:sldMk cId="3303571531" sldId="291"/>
            <ac:spMk id="4" creationId="{C8DF32B0-44D5-4D13-BF81-B9100BABE41D}"/>
          </ac:spMkLst>
        </pc:spChg>
      </pc:sldChg>
      <pc:sldChg chg="modSp mod">
        <pc:chgData name="Jeff Simonetti" userId="55c26f203d10946f" providerId="LiveId" clId="{CCE2FC9B-0CB9-421C-AE20-A4AADBD70595}" dt="2022-02-09T16:53:13.141" v="58"/>
        <pc:sldMkLst>
          <pc:docMk/>
          <pc:sldMk cId="2350929479" sldId="292"/>
        </pc:sldMkLst>
        <pc:spChg chg="mod">
          <ac:chgData name="Jeff Simonetti" userId="55c26f203d10946f" providerId="LiveId" clId="{CCE2FC9B-0CB9-421C-AE20-A4AADBD70595}" dt="2022-02-09T16:53:13.141" v="58"/>
          <ac:spMkLst>
            <pc:docMk/>
            <pc:sldMk cId="2350929479" sldId="292"/>
            <ac:spMk id="4" creationId="{C8DF32B0-44D5-4D13-BF81-B9100BABE41D}"/>
          </ac:spMkLst>
        </pc:spChg>
      </pc:sldChg>
      <pc:sldChg chg="modSp mod">
        <pc:chgData name="Jeff Simonetti" userId="55c26f203d10946f" providerId="LiveId" clId="{CCE2FC9B-0CB9-421C-AE20-A4AADBD70595}" dt="2022-02-09T16:53:27.784" v="61"/>
        <pc:sldMkLst>
          <pc:docMk/>
          <pc:sldMk cId="682344574" sldId="295"/>
        </pc:sldMkLst>
        <pc:spChg chg="mod">
          <ac:chgData name="Jeff Simonetti" userId="55c26f203d10946f" providerId="LiveId" clId="{CCE2FC9B-0CB9-421C-AE20-A4AADBD70595}" dt="2022-02-09T16:53:27.784" v="61"/>
          <ac:spMkLst>
            <pc:docMk/>
            <pc:sldMk cId="682344574" sldId="295"/>
            <ac:spMk id="4" creationId="{C8DF32B0-44D5-4D13-BF81-B9100BABE41D}"/>
          </ac:spMkLst>
        </pc:spChg>
      </pc:sldChg>
      <pc:sldChg chg="modSp mod">
        <pc:chgData name="Jeff Simonetti" userId="55c26f203d10946f" providerId="LiveId" clId="{CCE2FC9B-0CB9-421C-AE20-A4AADBD70595}" dt="2022-02-09T16:53:39.323" v="63"/>
        <pc:sldMkLst>
          <pc:docMk/>
          <pc:sldMk cId="3406563705" sldId="296"/>
        </pc:sldMkLst>
        <pc:spChg chg="mod">
          <ac:chgData name="Jeff Simonetti" userId="55c26f203d10946f" providerId="LiveId" clId="{CCE2FC9B-0CB9-421C-AE20-A4AADBD70595}" dt="2022-02-09T16:53:39.323" v="63"/>
          <ac:spMkLst>
            <pc:docMk/>
            <pc:sldMk cId="3406563705" sldId="296"/>
            <ac:spMk id="4" creationId="{E6972CD7-80E0-4466-BBCE-DAA2AD294FA9}"/>
          </ac:spMkLst>
        </pc:spChg>
        <pc:spChg chg="mod">
          <ac:chgData name="Jeff Simonetti" userId="55c26f203d10946f" providerId="LiveId" clId="{CCE2FC9B-0CB9-421C-AE20-A4AADBD70595}" dt="2022-02-09T16:51:55.118" v="23" actId="20577"/>
          <ac:spMkLst>
            <pc:docMk/>
            <pc:sldMk cId="3406563705" sldId="296"/>
            <ac:spMk id="8" creationId="{714EC5EC-1156-4B5E-8FFA-3004FAEB3CF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2/9/2022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2/9/2022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2875" y="3962400"/>
            <a:ext cx="9133935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1905000" y="15240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990600"/>
            <a:ext cx="81534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0443" y="2718275"/>
            <a:ext cx="7123113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0065" y="1600200"/>
            <a:ext cx="9133935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89916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36699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0" y="914400"/>
            <a:ext cx="38862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5943600" y="6446837"/>
            <a:ext cx="2667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23336" y="1591692"/>
            <a:ext cx="38862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14336" y="1591693"/>
            <a:ext cx="38862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23336" y="905893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14336" y="905893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933536" y="6411594"/>
            <a:ext cx="2667000" cy="365125"/>
          </a:xfrm>
        </p:spPr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064" y="-2619"/>
            <a:ext cx="912387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919954"/>
            <a:ext cx="81534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933536" y="6411594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295400" y="6360318"/>
            <a:ext cx="7838536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0065" y="6019800"/>
            <a:ext cx="1371396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8600536" y="6360317"/>
            <a:ext cx="5334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arcg.is/e95jG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5" y="4495800"/>
            <a:ext cx="9133935" cy="18288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Chino Valley Fire</a:t>
            </a:r>
            <a:br>
              <a:rPr lang="en-US" dirty="0"/>
            </a:br>
            <a:r>
              <a:rPr lang="en-US" dirty="0"/>
              <a:t>Districting Hearing #4</a:t>
            </a:r>
            <a:br>
              <a:rPr lang="en-US" dirty="0"/>
            </a:br>
            <a:r>
              <a:rPr lang="en-US" dirty="0"/>
              <a:t>February 9, 2022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25405"/>
            <a:ext cx="2667000" cy="365125"/>
          </a:xfrm>
        </p:spPr>
        <p:txBody>
          <a:bodyPr/>
          <a:lstStyle/>
          <a:p>
            <a:r>
              <a:rPr lang="en-US" dirty="0"/>
              <a:t>February 9, 2022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BB587C5-671E-4B19-9741-6392E9759D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92702"/>
            <a:ext cx="3726833" cy="42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9, 2022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C159310-7353-4344-B187-7EB1A6AC3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532675"/>
              </p:ext>
            </p:extLst>
          </p:nvPr>
        </p:nvGraphicFramePr>
        <p:xfrm>
          <a:off x="266700" y="914400"/>
          <a:ext cx="8610600" cy="4203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0316">
                  <a:extLst>
                    <a:ext uri="{9D8B030D-6E8A-4147-A177-3AD203B41FA5}">
                      <a16:colId xmlns:a16="http://schemas.microsoft.com/office/drawing/2014/main" val="2034204790"/>
                    </a:ext>
                  </a:extLst>
                </a:gridCol>
                <a:gridCol w="6300284">
                  <a:extLst>
                    <a:ext uri="{9D8B030D-6E8A-4147-A177-3AD203B41FA5}">
                      <a16:colId xmlns:a16="http://schemas.microsoft.com/office/drawing/2014/main" val="819536076"/>
                    </a:ext>
                  </a:extLst>
                </a:gridCol>
              </a:tblGrid>
              <a:tr h="582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Around October 1, 2021 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Redistricting data available. Census data was released in mid- to late-August. California released prisoner-adjusted redistricting data around October 1.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870448007"/>
                  </a:ext>
                </a:extLst>
              </a:tr>
              <a:tr h="5827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November 17,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aseline="30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</a:t>
                      </a: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Public Hearing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Held prior to the release of draft maps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112352346"/>
                  </a:ext>
                </a:extLst>
              </a:tr>
              <a:tr h="3656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December 8, 2021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600" b="0" i="0" kern="1200" baseline="300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nd</a:t>
                      </a: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effectLst/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 Public Hearing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989857399"/>
                  </a:ext>
                </a:extLst>
              </a:tr>
              <a:tr h="2462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January 12,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3rd hearing to discuss and revise draft maps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3404501661"/>
                  </a:ext>
                </a:extLst>
              </a:tr>
              <a:tr h="5592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9, 2022</a:t>
                      </a: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Proposed 4th hearing to discuss draft maps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27518654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February 2022 (tentative)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Publish revised map(s)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060674064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9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Final Hearing and Board to adopt District map</a:t>
                      </a:r>
                      <a:r>
                        <a:rPr lang="en-US" sz="1600">
                          <a:effectLst/>
                          <a:latin typeface="Garamond" panose="02020404030301010803" pitchFamily="18" charset="0"/>
                        </a:rPr>
                        <a:t>. 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4283835398"/>
                  </a:ext>
                </a:extLst>
              </a:tr>
              <a:tr h="37282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April 17,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Deadline to submit final map to SB County Registrar of Voters</a:t>
                      </a: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1829490606"/>
                  </a:ext>
                </a:extLst>
              </a:tr>
              <a:tr h="1840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November 2022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Garamond" panose="02020404030301010803" pitchFamily="18" charset="0"/>
                        </a:rPr>
                        <a:t>2022 Election</a:t>
                      </a:r>
                      <a:endParaRPr lang="en-US" sz="16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4" marR="58744" marT="0" marB="0"/>
                </a:tc>
                <a:extLst>
                  <a:ext uri="{0D108BD9-81ED-4DB2-BD59-A6C34878D82A}">
                    <a16:rowId xmlns:a16="http://schemas.microsoft.com/office/drawing/2014/main" val="9917138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106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Remainder of Tonight’s Session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9,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76200" y="685800"/>
            <a:ext cx="88392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Questions regarding the presentation?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Review of the updated draft maps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Provide feedback on proposed 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563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572000"/>
            <a:ext cx="6629400" cy="1752600"/>
          </a:xfrm>
        </p:spPr>
        <p:txBody>
          <a:bodyPr>
            <a:normAutofit fontScale="90000"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en-US" dirty="0">
                <a:solidFill>
                  <a:srgbClr val="101BFC"/>
                </a:solidFill>
                <a:latin typeface="Calibri" panose="020F0502020204030204" pitchFamily="34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https://arcg.is/e95jG0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43600" y="6425405"/>
            <a:ext cx="2667000" cy="365125"/>
          </a:xfrm>
        </p:spPr>
        <p:txBody>
          <a:bodyPr/>
          <a:lstStyle/>
          <a:p>
            <a:r>
              <a:rPr lang="en-US" dirty="0"/>
              <a:t>February 9, 2022</a:t>
            </a:r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BBB587C5-671E-4B19-9741-6392E9759D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92702"/>
            <a:ext cx="3726833" cy="42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909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Tonight’s Public Hearing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9,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76200" y="685800"/>
            <a:ext cx="88392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The</a:t>
            </a:r>
            <a:r>
              <a:rPr lang="en-US" sz="36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3600" dirty="0">
                <a:latin typeface="Garamond" panose="02020404030301010803" pitchFamily="18" charset="0"/>
              </a:rPr>
              <a:t>2022 districting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Review of revised draft maps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Provide feedback on proposed maps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Key deadlines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Next steps and hearings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8E2B3E-7E62-466F-853A-50C0482C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Districting Process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90AEF-07A2-4A05-8B01-7776136E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February 9, 2022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4F9B62EE-73FE-4EEE-A1C9-147A81DC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5811933"/>
              </p:ext>
            </p:extLst>
          </p:nvPr>
        </p:nvGraphicFramePr>
        <p:xfrm>
          <a:off x="495299" y="1066800"/>
          <a:ext cx="8153400" cy="375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225">
                  <a:extLst>
                    <a:ext uri="{9D8B030D-6E8A-4147-A177-3AD203B41FA5}">
                      <a16:colId xmlns:a16="http://schemas.microsoft.com/office/drawing/2014/main" val="2058158948"/>
                    </a:ext>
                  </a:extLst>
                </a:gridCol>
                <a:gridCol w="6099175">
                  <a:extLst>
                    <a:ext uri="{9D8B030D-6E8A-4147-A177-3AD203B41FA5}">
                      <a16:colId xmlns:a16="http://schemas.microsoft.com/office/drawing/2014/main" val="4117527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256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Pre-Draft Hearing(s)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November 17 and December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Held prior to release of draft maps.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Education and to solicit input on the communities in the District.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6097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Release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Draft maps posted to project 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473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hearings on draft maps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January 12 and February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meetings to discuss and revise the draft maps and to discuss the election sequence.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378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adoption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March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adopted via ordinance/resolution.</a:t>
                      </a:r>
                    </a:p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Final map must be posted at least 7 days prior to adoption.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45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479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8456B-3AEA-4BAF-B555-47F8256E1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C27B6F-8FC0-4AAF-9BE7-03F668446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February 9, 2022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B7377-F8B1-4D6E-BB90-840DF4A514A8}"/>
              </a:ext>
            </a:extLst>
          </p:cNvPr>
          <p:cNvSpPr txBox="1">
            <a:spLocks/>
          </p:cNvSpPr>
          <p:nvPr/>
        </p:nvSpPr>
        <p:spPr>
          <a:xfrm>
            <a:off x="123330" y="1759116"/>
            <a:ext cx="4114800" cy="2355684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1800" b="1" dirty="0"/>
              <a:t>Equal Population</a:t>
            </a:r>
          </a:p>
          <a:p>
            <a:r>
              <a:rPr lang="en-US" altLang="en-US" sz="1800" b="1" dirty="0"/>
              <a:t>Federal Voting Rights Act</a:t>
            </a:r>
          </a:p>
          <a:p>
            <a:r>
              <a:rPr lang="en-US" altLang="en-US" sz="1800" b="1" dirty="0"/>
              <a:t>No Racial Gerrymandering</a:t>
            </a:r>
          </a:p>
          <a:p>
            <a:pPr lvl="1"/>
            <a:endParaRPr lang="en-US" alt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5B494ADB-EA71-449E-A793-BED7AAE0B07C}"/>
              </a:ext>
            </a:extLst>
          </p:cNvPr>
          <p:cNvSpPr txBox="1">
            <a:spLocks/>
          </p:cNvSpPr>
          <p:nvPr/>
        </p:nvSpPr>
        <p:spPr bwMode="auto">
          <a:xfrm>
            <a:off x="123329" y="1119353"/>
            <a:ext cx="4114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solidFill>
                  <a:schemeClr val="bg1"/>
                </a:solidFill>
              </a:rPr>
              <a:t>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41F2FA3E-8D3C-4423-99F3-AE4CCCCF6C6C}"/>
              </a:ext>
            </a:extLst>
          </p:cNvPr>
          <p:cNvSpPr txBox="1">
            <a:spLocks/>
          </p:cNvSpPr>
          <p:nvPr/>
        </p:nvSpPr>
        <p:spPr>
          <a:xfrm>
            <a:off x="4238129" y="1119353"/>
            <a:ext cx="4645025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/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Traditional Redistricting Principles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29DED1-0934-431E-9751-A48E23298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1" y="4243553"/>
            <a:ext cx="2413416" cy="1600200"/>
          </a:xfrm>
          <a:prstGeom prst="rect">
            <a:avLst/>
          </a:prstGeom>
        </p:spPr>
      </p:pic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7B1E0707-91F5-488F-A9C5-455B1B72A6A0}"/>
              </a:ext>
            </a:extLst>
          </p:cNvPr>
          <p:cNvSpPr txBox="1">
            <a:spLocks/>
          </p:cNvSpPr>
          <p:nvPr/>
        </p:nvSpPr>
        <p:spPr>
          <a:xfrm>
            <a:off x="4238128" y="1759115"/>
            <a:ext cx="4645025" cy="3831893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18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en-US" sz="1800" b="1" dirty="0"/>
          </a:p>
          <a:p>
            <a:r>
              <a:rPr lang="en-US" altLang="en-US" sz="1800" b="1" dirty="0"/>
              <a:t>Communities of interest</a:t>
            </a:r>
          </a:p>
          <a:p>
            <a:r>
              <a:rPr lang="en-US" altLang="en-US" sz="1800" b="1" dirty="0"/>
              <a:t>Compact</a:t>
            </a:r>
          </a:p>
          <a:p>
            <a:r>
              <a:rPr lang="en-US" altLang="en-US" sz="1800" b="1" dirty="0"/>
              <a:t>Contiguous</a:t>
            </a:r>
          </a:p>
          <a:p>
            <a:r>
              <a:rPr lang="en-US" altLang="en-US" sz="1800" b="1" dirty="0"/>
              <a:t>Visible (Natural &amp; man-made) boundaries</a:t>
            </a:r>
          </a:p>
          <a:p>
            <a:r>
              <a:rPr lang="en-US" altLang="en-US" sz="1800" b="1" dirty="0"/>
              <a:t>Respect voters’ choices / continuity in office</a:t>
            </a:r>
          </a:p>
          <a:p>
            <a:r>
              <a:rPr lang="en-US" altLang="en-US" sz="1800" b="1" dirty="0"/>
              <a:t>Planned future growth</a:t>
            </a:r>
          </a:p>
          <a:p>
            <a:pPr marL="36576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3945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CVIFD Demographic Stats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8829C25-FAF6-4EB0-A7E3-FC0D6CD9CF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338436"/>
              </p:ext>
            </p:extLst>
          </p:nvPr>
        </p:nvGraphicFramePr>
        <p:xfrm>
          <a:off x="1828800" y="837051"/>
          <a:ext cx="6019799" cy="6013115"/>
        </p:xfrm>
        <a:graphic>
          <a:graphicData uri="http://schemas.openxmlformats.org/drawingml/2006/table">
            <a:tbl>
              <a:tblPr/>
              <a:tblGrid>
                <a:gridCol w="2620688">
                  <a:extLst>
                    <a:ext uri="{9D8B030D-6E8A-4147-A177-3AD203B41FA5}">
                      <a16:colId xmlns:a16="http://schemas.microsoft.com/office/drawing/2014/main" val="1153639160"/>
                    </a:ext>
                  </a:extLst>
                </a:gridCol>
                <a:gridCol w="1608740">
                  <a:extLst>
                    <a:ext uri="{9D8B030D-6E8A-4147-A177-3AD203B41FA5}">
                      <a16:colId xmlns:a16="http://schemas.microsoft.com/office/drawing/2014/main" val="2187976432"/>
                    </a:ext>
                  </a:extLst>
                </a:gridCol>
                <a:gridCol w="960053">
                  <a:extLst>
                    <a:ext uri="{9D8B030D-6E8A-4147-A177-3AD203B41FA5}">
                      <a16:colId xmlns:a16="http://schemas.microsoft.com/office/drawing/2014/main" val="2122123084"/>
                    </a:ext>
                  </a:extLst>
                </a:gridCol>
                <a:gridCol w="830318">
                  <a:extLst>
                    <a:ext uri="{9D8B030D-6E8A-4147-A177-3AD203B41FA5}">
                      <a16:colId xmlns:a16="http://schemas.microsoft.com/office/drawing/2014/main" val="4090056034"/>
                    </a:ext>
                  </a:extLst>
                </a:gridCol>
              </a:tblGrid>
              <a:tr h="19478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Chino Valley Independent Fire District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696434"/>
                  </a:ext>
                </a:extLst>
              </a:tr>
              <a:tr h="19478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2020 Demographic Data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692242"/>
                  </a:ext>
                </a:extLst>
              </a:tr>
              <a:tr h="19478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Category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Field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Count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Pct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874914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 Pop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2020 Census Pop.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170,710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832832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Hisp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70,670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41.40%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838618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37,081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21.72%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595154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7,921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4.64%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027641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Asian-American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51,154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29.97%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2860334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Citizen Voting Age Pop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111,661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906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Hisp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42,608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38.16%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9017681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36,335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32.54%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883751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5,546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4.97%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72812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Asian/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Pac.Isl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25,593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22.92%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0395095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Voter Registration (Nov 2020)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96,630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229039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Latino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38,005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39.33%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74274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Spanish-Surnamed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34,601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35.81%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437810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13,172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13.63%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075853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Filipino-Surnamed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3,101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3.21%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646460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40,101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41.50%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961347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4,726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4.89%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907433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Voter Turnout     (Nov 2020)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79,743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9038442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Latino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30,468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38.21%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39756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Spanish-Surnamed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27,818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34.88%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9685882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10,446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13.10%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322499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Filipino-Surnamed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2,622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3.29%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388748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34,058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42.71%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1305904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3,944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4.95%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615996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Voter Turnout     (Nov 2018)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51,045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139170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Latino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18,299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35.85%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2765203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Spanish-Surnamed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16,872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33.05%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860804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Asian-Surnamed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4,757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9.32%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5291366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Filipino-Surnamed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1,470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2.88%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2922092"/>
                  </a:ext>
                </a:extLst>
              </a:tr>
              <a:tr h="15583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White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24,673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48.34%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838367"/>
                  </a:ext>
                </a:extLst>
              </a:tr>
              <a:tr h="16362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7481" marR="7481" marT="748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NH Black est.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2,567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anose="02020404030301010803" pitchFamily="18" charset="0"/>
                        </a:rPr>
                        <a:t>5.03%</a:t>
                      </a:r>
                    </a:p>
                  </a:txBody>
                  <a:tcPr marL="7481" marR="7481" marT="748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07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6070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Latino CVAP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9, 2022</a:t>
            </a:r>
          </a:p>
        </p:txBody>
      </p:sp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D021F9DC-1A51-45CA-84D9-BAA245EEA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838200"/>
            <a:ext cx="6172200" cy="5394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571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Asian American CVAP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9, 2022</a:t>
            </a:r>
          </a:p>
        </p:txBody>
      </p:sp>
      <p:pic>
        <p:nvPicPr>
          <p:cNvPr id="5" name="Picture 4" descr="Diagram, map&#10;&#10;Description automatically generated">
            <a:extLst>
              <a:ext uri="{FF2B5EF4-FFF2-40B4-BE49-F238E27FC236}">
                <a16:creationId xmlns:a16="http://schemas.microsoft.com/office/drawing/2014/main" id="{145EA0B6-8801-4E6C-8DE8-8BA0CE0455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762000"/>
            <a:ext cx="6137910" cy="546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929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District Boundaries with City Overlay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9, 2022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FAD63E48-8E5C-4FA0-B2AC-1A0E62651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893" y="838200"/>
            <a:ext cx="5297418" cy="546628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D9F43E-C440-4426-8A04-F0674BDB23AA}"/>
              </a:ext>
            </a:extLst>
          </p:cNvPr>
          <p:cNvSpPr txBox="1"/>
          <p:nvPr/>
        </p:nvSpPr>
        <p:spPr>
          <a:xfrm>
            <a:off x="838200" y="1981200"/>
            <a:ext cx="2133600" cy="2554545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Map to right shows CVIFD’s service area with the City of Chino’s districts in black and the City of Chino Hills’ districts in blue</a:t>
            </a:r>
          </a:p>
        </p:txBody>
      </p:sp>
    </p:spTree>
    <p:extLst>
      <p:ext uri="{BB962C8B-B14F-4D97-AF65-F5344CB8AC3E}">
        <p14:creationId xmlns:p14="http://schemas.microsoft.com/office/powerpoint/2010/main" val="2155321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2953" y="838200"/>
            <a:ext cx="3429000" cy="3886200"/>
          </a:xfrm>
        </p:spPr>
        <p:txBody>
          <a:bodyPr/>
          <a:lstStyle/>
          <a:p>
            <a:r>
              <a:rPr lang="en-US" dirty="0"/>
              <a:t>Chino’s Defined Communities of Interest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February 9, 2022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B59E7E82-BD67-4564-8EA5-4721A2E801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6"/>
            <a:ext cx="5791200" cy="6855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4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6787</TotalTime>
  <Words>627</Words>
  <Application>Microsoft Office PowerPoint</Application>
  <PresentationFormat>On-screen Show (4:3)</PresentationFormat>
  <Paragraphs>212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Garamond</vt:lpstr>
      <vt:lpstr>Times New Roman</vt:lpstr>
      <vt:lpstr>Tw Cen MT</vt:lpstr>
      <vt:lpstr>Wingdings</vt:lpstr>
      <vt:lpstr>Wingdings 2</vt:lpstr>
      <vt:lpstr>Median</vt:lpstr>
      <vt:lpstr>   Chino Valley Fire Districting Hearing #4 February 9, 2022</vt:lpstr>
      <vt:lpstr>Tonight’s Public Hearing </vt:lpstr>
      <vt:lpstr>Districting Process</vt:lpstr>
      <vt:lpstr>Redistricting Rules and Goals</vt:lpstr>
      <vt:lpstr>CVIFD Demographic Stats</vt:lpstr>
      <vt:lpstr>Latino CVAP</vt:lpstr>
      <vt:lpstr>Asian American CVAP</vt:lpstr>
      <vt:lpstr>District Boundaries with City Overlay</vt:lpstr>
      <vt:lpstr>Chino’s Defined Communities of Interest</vt:lpstr>
      <vt:lpstr>Timeline &amp; Next Steps</vt:lpstr>
      <vt:lpstr>Remainder of Tonight’s Session</vt:lpstr>
      <vt:lpstr>    https://arcg.is/e95jG0  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Ariana Cisneros</cp:lastModifiedBy>
  <cp:revision>422</cp:revision>
  <cp:lastPrinted>2017-05-23T05:26:42Z</cp:lastPrinted>
  <dcterms:created xsi:type="dcterms:W3CDTF">2011-05-19T00:29:13Z</dcterms:created>
  <dcterms:modified xsi:type="dcterms:W3CDTF">2022-02-09T22:38:50Z</dcterms:modified>
</cp:coreProperties>
</file>