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88" r:id="rId4"/>
    <p:sldId id="258" r:id="rId5"/>
    <p:sldId id="259" r:id="rId6"/>
    <p:sldId id="260" r:id="rId7"/>
    <p:sldId id="263" r:id="rId8"/>
    <p:sldId id="287" r:id="rId9"/>
    <p:sldId id="290" r:id="rId10"/>
    <p:sldId id="291" r:id="rId11"/>
    <p:sldId id="292" r:id="rId12"/>
    <p:sldId id="293" r:id="rId13"/>
    <p:sldId id="294" r:id="rId14"/>
    <p:sldId id="289" r:id="rId15"/>
    <p:sldId id="280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AC6FC2-DF56-47FA-B1AC-27363B3E31C9}" v="1" dt="2021-11-17T22:26:57.6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112" d="100"/>
          <a:sy n="112" d="100"/>
        </p:scale>
        <p:origin x="17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imonetti" userId="55c26f203d10946f" providerId="LiveId" clId="{27AC6FC2-DF56-47FA-B1AC-27363B3E31C9}"/>
    <pc:docChg chg="custSel modSld">
      <pc:chgData name="Jeff Simonetti" userId="55c26f203d10946f" providerId="LiveId" clId="{27AC6FC2-DF56-47FA-B1AC-27363B3E31C9}" dt="2021-11-17T22:27:05.374" v="96" actId="2165"/>
      <pc:docMkLst>
        <pc:docMk/>
      </pc:docMkLst>
      <pc:sldChg chg="modSp mod">
        <pc:chgData name="Jeff Simonetti" userId="55c26f203d10946f" providerId="LiveId" clId="{27AC6FC2-DF56-47FA-B1AC-27363B3E31C9}" dt="2021-11-17T22:20:45.925" v="7" actId="20577"/>
        <pc:sldMkLst>
          <pc:docMk/>
          <pc:sldMk cId="600080092" sldId="257"/>
        </pc:sldMkLst>
        <pc:spChg chg="mod">
          <ac:chgData name="Jeff Simonetti" userId="55c26f203d10946f" providerId="LiveId" clId="{27AC6FC2-DF56-47FA-B1AC-27363B3E31C9}" dt="2021-11-17T22:20:45.925" v="7" actId="20577"/>
          <ac:spMkLst>
            <pc:docMk/>
            <pc:sldMk cId="600080092" sldId="257"/>
            <ac:spMk id="8" creationId="{714EC5EC-1156-4B5E-8FFA-3004FAEB3CF5}"/>
          </ac:spMkLst>
        </pc:spChg>
      </pc:sldChg>
      <pc:sldChg chg="modSp mod">
        <pc:chgData name="Jeff Simonetti" userId="55c26f203d10946f" providerId="LiveId" clId="{27AC6FC2-DF56-47FA-B1AC-27363B3E31C9}" dt="2021-11-17T22:27:05.374" v="96" actId="2165"/>
        <pc:sldMkLst>
          <pc:docMk/>
          <pc:sldMk cId="1146106172" sldId="280"/>
        </pc:sldMkLst>
        <pc:graphicFrameChg chg="mod modGraphic">
          <ac:chgData name="Jeff Simonetti" userId="55c26f203d10946f" providerId="LiveId" clId="{27AC6FC2-DF56-47FA-B1AC-27363B3E31C9}" dt="2021-11-17T22:27:05.374" v="96" actId="2165"/>
          <ac:graphicFrameMkLst>
            <pc:docMk/>
            <pc:sldMk cId="1146106172" sldId="280"/>
            <ac:graphicFrameMk id="8" creationId="{4C159310-7353-4344-B187-7EB1A6AC3CB0}"/>
          </ac:graphicFrameMkLst>
        </pc:graphicFrameChg>
      </pc:sldChg>
      <pc:sldChg chg="modSp mod">
        <pc:chgData name="Jeff Simonetti" userId="55c26f203d10946f" providerId="LiveId" clId="{27AC6FC2-DF56-47FA-B1AC-27363B3E31C9}" dt="2021-11-17T22:26:04.581" v="93" actId="20577"/>
        <pc:sldMkLst>
          <pc:docMk/>
          <pc:sldMk cId="1128664581" sldId="288"/>
        </pc:sldMkLst>
        <pc:spChg chg="mod">
          <ac:chgData name="Jeff Simonetti" userId="55c26f203d10946f" providerId="LiveId" clId="{27AC6FC2-DF56-47FA-B1AC-27363B3E31C9}" dt="2021-11-17T22:26:04.581" v="93" actId="20577"/>
          <ac:spMkLst>
            <pc:docMk/>
            <pc:sldMk cId="1128664581" sldId="288"/>
            <ac:spMk id="3" creationId="{07B6614D-6D59-461D-B251-BBF26FF2501D}"/>
          </ac:spMkLst>
        </pc:spChg>
        <pc:spChg chg="mod">
          <ac:chgData name="Jeff Simonetti" userId="55c26f203d10946f" providerId="LiveId" clId="{27AC6FC2-DF56-47FA-B1AC-27363B3E31C9}" dt="2021-11-17T22:21:29.503" v="48" actId="1076"/>
          <ac:spMkLst>
            <pc:docMk/>
            <pc:sldMk cId="1128664581" sldId="288"/>
            <ac:spMk id="5" creationId="{8E9A0E62-B3E1-46F2-807C-650CFFDE858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11/17/2021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95800"/>
            <a:ext cx="9133935" cy="1828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Chino Valley Fire</a:t>
            </a:r>
            <a:br>
              <a:rPr lang="en-US" dirty="0"/>
            </a:br>
            <a:r>
              <a:rPr lang="en-US" dirty="0"/>
              <a:t>Districting Hearing #1</a:t>
            </a:r>
            <a:br>
              <a:rPr lang="en-US" dirty="0"/>
            </a:br>
            <a:r>
              <a:rPr lang="en-US" dirty="0"/>
              <a:t>November 17, 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Latino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D021F9DC-1A51-45CA-84D9-BAA245EEA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838200"/>
            <a:ext cx="6172200" cy="539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571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Asian American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5" name="Picture 4" descr="Diagram, map&#10;&#10;Description automatically generated">
            <a:extLst>
              <a:ext uri="{FF2B5EF4-FFF2-40B4-BE49-F238E27FC236}">
                <a16:creationId xmlns:a16="http://schemas.microsoft.com/office/drawing/2014/main" id="{145EA0B6-8801-4E6C-8DE8-8BA0CE045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62000"/>
            <a:ext cx="6137910" cy="546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929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African American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2CCBF7FA-CD8A-491D-A9FC-2CC209821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838200"/>
            <a:ext cx="5881416" cy="5451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57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 Statistics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A70751CD-5F69-4C0F-A64D-A66FECC53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762000"/>
            <a:ext cx="6182427" cy="546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4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8A0F-B609-48B9-90C3-EFA74E24D9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633" y="1485057"/>
            <a:ext cx="9144000" cy="5105400"/>
          </a:xfrm>
        </p:spPr>
        <p:txBody>
          <a:bodyPr/>
          <a:lstStyle/>
          <a:p>
            <a:r>
              <a:rPr lang="en-US" dirty="0"/>
              <a:t>Due to delays in the release of the Census data, the full data sets from the Census Bureau was not ready until late September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NDC will seek public input for potential district maps as well as feedback from the Board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</p:spTree>
    <p:extLst>
      <p:ext uri="{BB962C8B-B14F-4D97-AF65-F5344CB8AC3E}">
        <p14:creationId xmlns:p14="http://schemas.microsoft.com/office/powerpoint/2010/main" val="255072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159310-7353-4344-B187-7EB1A6AC3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67474"/>
              </p:ext>
            </p:extLst>
          </p:nvPr>
        </p:nvGraphicFramePr>
        <p:xfrm>
          <a:off x="266700" y="914400"/>
          <a:ext cx="8610600" cy="47866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316">
                  <a:extLst>
                    <a:ext uri="{9D8B030D-6E8A-4147-A177-3AD203B41FA5}">
                      <a16:colId xmlns:a16="http://schemas.microsoft.com/office/drawing/2014/main" val="2034204790"/>
                    </a:ext>
                  </a:extLst>
                </a:gridCol>
                <a:gridCol w="6300284">
                  <a:extLst>
                    <a:ext uri="{9D8B030D-6E8A-4147-A177-3AD203B41FA5}">
                      <a16:colId xmlns:a16="http://schemas.microsoft.com/office/drawing/2014/main" val="819536076"/>
                    </a:ext>
                  </a:extLst>
                </a:gridCol>
              </a:tblGrid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Fall 2021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Mapping software released to the public.*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*Estimated time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495399361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Around October 1, 2021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Redistricting data available. Census data was released in mid- to late-August. California released prisoner-adjusted redistricting data around October 1.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870448007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17,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Public Hearing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Held prior to the release of draft maps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112352346"/>
                  </a:ext>
                </a:extLst>
              </a:tr>
              <a:tr h="365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8,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kern="1200" baseline="300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Public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989857399"/>
                  </a:ext>
                </a:extLst>
              </a:tr>
              <a:tr h="1864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Maps and comments due from public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292931288"/>
                  </a:ext>
                </a:extLst>
              </a:tr>
              <a:tr h="2462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12,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3rd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3404501661"/>
                  </a:ext>
                </a:extLst>
              </a:tr>
              <a:tr h="559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9,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4th hearing.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75186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2022 (tentative)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060674064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9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Final Hearing and Board to adopt District map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4283835398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April 17,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Deadline to submit final map to SB County Registrar of Voters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829490606"/>
                  </a:ext>
                </a:extLst>
              </a:tr>
              <a:tr h="18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November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2022 Election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991713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CVIFD 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 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Why is Chino Valley Fire considering the voluntary transition to by-division elections?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and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614D-6D59-461D-B251-BBF26FF250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1452" y="1320250"/>
            <a:ext cx="81534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From “at-large” voting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“by-District/Division” or “Residence” Districts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92875"/>
            <a:ext cx="2667000" cy="365125"/>
          </a:xfrm>
        </p:spPr>
        <p:txBody>
          <a:bodyPr/>
          <a:lstStyle/>
          <a:p>
            <a:r>
              <a:rPr lang="en-US" dirty="0"/>
              <a:t>November 17, 2021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9A0E62-B3E1-46F2-807C-650CFFDE8588}"/>
              </a:ext>
            </a:extLst>
          </p:cNvPr>
          <p:cNvSpPr txBox="1"/>
          <p:nvPr/>
        </p:nvSpPr>
        <p:spPr>
          <a:xfrm>
            <a:off x="4823948" y="4648200"/>
            <a:ext cx="4038600" cy="1323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aramond" panose="02020404030301010803" pitchFamily="18" charset="0"/>
              </a:rPr>
              <a:t>The California Voting Rights Act was written to specifically encourage by-district/division elections.</a:t>
            </a:r>
          </a:p>
        </p:txBody>
      </p:sp>
    </p:spTree>
    <p:extLst>
      <p:ext uri="{BB962C8B-B14F-4D97-AF65-F5344CB8AC3E}">
        <p14:creationId xmlns:p14="http://schemas.microsoft.com/office/powerpoint/2010/main" val="112866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982DA-A681-47C0-B809-69B477FBE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California Voting Rights Act (CVRA)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B7BA8-468C-4539-8957-0EEED3137D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8056" y="1311373"/>
            <a:ext cx="7987888" cy="5105400"/>
          </a:xfrm>
        </p:spPr>
        <p:txBody>
          <a:bodyPr/>
          <a:lstStyle/>
          <a:p>
            <a:r>
              <a:rPr lang="en-US" sz="2000" dirty="0"/>
              <a:t>Under the Federal Voting Rights Act (passed in 1965), a jurisdiction must fail 4 factual tests before it is in violation of the law.</a:t>
            </a:r>
          </a:p>
          <a:p>
            <a:r>
              <a:rPr lang="en-US" sz="2000" dirty="0"/>
              <a:t>The California VRA makes it significantly easier for plaintiffs to force jurisdictions into “by-district” election systems by eliminating two of the US Supreme Court Gingles tests:</a:t>
            </a:r>
          </a:p>
          <a:p>
            <a:pPr lvl="1"/>
            <a:r>
              <a:rPr lang="en-US" sz="1800" strike="sngStrike" dirty="0"/>
              <a:t>Can the protected class constitute the majority of a district?</a:t>
            </a:r>
          </a:p>
          <a:p>
            <a:pPr lvl="1"/>
            <a:r>
              <a:rPr lang="en-US" sz="1800" dirty="0"/>
              <a:t>Does the protected class vote as a bloc?</a:t>
            </a:r>
          </a:p>
          <a:p>
            <a:pPr lvl="1"/>
            <a:r>
              <a:rPr lang="en-US" sz="1800" dirty="0"/>
              <a:t>Do the voters who are not in the protected class vote in a bloc to defeat the preferred candidates of the protected class?</a:t>
            </a:r>
          </a:p>
          <a:p>
            <a:pPr lvl="1"/>
            <a:r>
              <a:rPr lang="en-US" sz="1800" strike="sngStrike" dirty="0"/>
              <a:t>Do the “totality of circumstances” indicate race is a factor in elections?</a:t>
            </a:r>
          </a:p>
          <a:p>
            <a:r>
              <a:rPr lang="en-US" sz="2000" dirty="0"/>
              <a:t>Liability is now determined only by the presence of racially polarized voting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0A58A-7EC2-476A-8235-F894C9B3EC3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</p:spTree>
    <p:extLst>
      <p:ext uri="{BB962C8B-B14F-4D97-AF65-F5344CB8AC3E}">
        <p14:creationId xmlns:p14="http://schemas.microsoft.com/office/powerpoint/2010/main" val="53949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05DC-F25E-4B6A-A93A-BDF8DA548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CVRA Impact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E0058D-368F-417C-8024-84E7E11DE5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/>
              <a:t>Switched (or in the process of switching) as a result of CVRA:</a:t>
            </a:r>
          </a:p>
          <a:p>
            <a:pPr lvl="1"/>
            <a:r>
              <a:rPr lang="en-US" sz="1900" dirty="0"/>
              <a:t>At least 240 school districts</a:t>
            </a:r>
          </a:p>
          <a:p>
            <a:pPr lvl="1"/>
            <a:r>
              <a:rPr lang="en-US" sz="1900" dirty="0"/>
              <a:t>34 Community College Districts</a:t>
            </a:r>
          </a:p>
          <a:p>
            <a:pPr lvl="1"/>
            <a:r>
              <a:rPr lang="en-US" sz="1900" dirty="0"/>
              <a:t>154 cities</a:t>
            </a:r>
          </a:p>
          <a:p>
            <a:pPr lvl="1"/>
            <a:r>
              <a:rPr lang="en-US" sz="1900" dirty="0"/>
              <a:t>1 County Board of Supervisors</a:t>
            </a:r>
          </a:p>
          <a:p>
            <a:pPr lvl="1"/>
            <a:r>
              <a:rPr lang="en-US" sz="1900" dirty="0"/>
              <a:t>35 water and other special districts.</a:t>
            </a:r>
            <a:endParaRPr lang="en-US" sz="1600" dirty="0"/>
          </a:p>
          <a:p>
            <a:r>
              <a:rPr lang="en-US" sz="2400" dirty="0"/>
              <a:t>Cases So Far:</a:t>
            </a:r>
            <a:endParaRPr lang="en-US" sz="2000" dirty="0"/>
          </a:p>
          <a:p>
            <a:pPr lvl="1"/>
            <a:r>
              <a:rPr lang="en-US" sz="1800" dirty="0"/>
              <a:t>Palmdale, Santa Clara and Santa Monica went to trial on the merits. Palmdale and Santa Clara lost. Santa Monica is awaiting a decision.</a:t>
            </a:r>
          </a:p>
          <a:p>
            <a:pPr lvl="1"/>
            <a:r>
              <a:rPr lang="en-US" sz="1800" dirty="0"/>
              <a:t>Modesto and Palmdale each spent about $1.8 million on their defense (in addition to the attorney fee awards in those cases). </a:t>
            </a:r>
          </a:p>
          <a:p>
            <a:pPr lvl="1"/>
            <a:r>
              <a:rPr lang="en-US" sz="1800" dirty="0"/>
              <a:t>Santa Monica has spent an estimated $7 million so far. Plaintiffs in Santa Monica requested $22 million in legal fees after the original trial.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BF98E-81E6-4F0F-A472-DD5EDB365500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100" dirty="0"/>
              <a:t>Key settlements:</a:t>
            </a:r>
          </a:p>
          <a:p>
            <a:pPr lvl="1"/>
            <a:r>
              <a:rPr lang="en-US" sz="1900" dirty="0"/>
              <a:t>Palmdale: $4.7 million</a:t>
            </a:r>
          </a:p>
          <a:p>
            <a:pPr lvl="1"/>
            <a:r>
              <a:rPr lang="en-US" sz="1900" dirty="0"/>
              <a:t>Modesto: $3 million </a:t>
            </a:r>
          </a:p>
          <a:p>
            <a:pPr lvl="1"/>
            <a:r>
              <a:rPr lang="en-US" sz="1900" dirty="0"/>
              <a:t>Highland: $1.3 million</a:t>
            </a:r>
          </a:p>
          <a:p>
            <a:pPr lvl="1"/>
            <a:r>
              <a:rPr lang="en-US" sz="1900" dirty="0"/>
              <a:t>Anaheim: $1.1 million</a:t>
            </a:r>
          </a:p>
          <a:p>
            <a:pPr lvl="1"/>
            <a:r>
              <a:rPr lang="en-US" sz="1900" dirty="0"/>
              <a:t>Whittier: $1 million</a:t>
            </a:r>
          </a:p>
          <a:p>
            <a:pPr lvl="1"/>
            <a:r>
              <a:rPr lang="en-US" sz="1900" dirty="0"/>
              <a:t>Santa Barbara: $600,000</a:t>
            </a:r>
          </a:p>
          <a:p>
            <a:pPr lvl="1"/>
            <a:r>
              <a:rPr lang="en-US" sz="1900" dirty="0"/>
              <a:t>Tulare Hospital: $500,000</a:t>
            </a:r>
          </a:p>
          <a:p>
            <a:pPr lvl="1"/>
            <a:r>
              <a:rPr lang="en-US" sz="1900" dirty="0"/>
              <a:t>Camarillo: $233,000</a:t>
            </a:r>
          </a:p>
          <a:p>
            <a:pPr lvl="1"/>
            <a:r>
              <a:rPr lang="en-US" sz="1900" dirty="0"/>
              <a:t>Compton Unified: $200,000</a:t>
            </a:r>
          </a:p>
          <a:p>
            <a:pPr lvl="1"/>
            <a:r>
              <a:rPr lang="en-US" sz="1900" dirty="0"/>
              <a:t>Madera Unified: about $170,000</a:t>
            </a:r>
          </a:p>
          <a:p>
            <a:pPr lvl="1"/>
            <a:r>
              <a:rPr lang="en-US" sz="1900" dirty="0"/>
              <a:t>Hanford Joint Union Schools: $118,000</a:t>
            </a:r>
          </a:p>
          <a:p>
            <a:pPr lvl="1"/>
            <a:r>
              <a:rPr lang="en-US" sz="1900" dirty="0"/>
              <a:t>Merced City: $42,000</a:t>
            </a:r>
          </a:p>
          <a:p>
            <a:r>
              <a:rPr lang="en-US" sz="2100" dirty="0"/>
              <a:t>An estimated $16 million in total settlements and court awards so far.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9B4CA-A058-4760-9D54-E0AA0D327EC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</p:spTree>
    <p:extLst>
      <p:ext uri="{BB962C8B-B14F-4D97-AF65-F5344CB8AC3E}">
        <p14:creationId xmlns:p14="http://schemas.microsoft.com/office/powerpoint/2010/main" val="413506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17, 2021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052350"/>
              </p:ext>
            </p:extLst>
          </p:nvPr>
        </p:nvGraphicFramePr>
        <p:xfrm>
          <a:off x="495299" y="1066800"/>
          <a:ext cx="8153400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November 17 and 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District.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deadline for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Deadline for the public to submit draft maps for inclusion in the next hearing packet and presentation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11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12 and February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ordinance/resolution.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3/7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456B-3AEA-4BAF-B555-47F8256E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27B6F-8FC0-4AAF-9BE7-03F66844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17,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B7377-F8B1-4D6E-BB90-840DF4A514A8}"/>
              </a:ext>
            </a:extLst>
          </p:cNvPr>
          <p:cNvSpPr txBox="1">
            <a:spLocks/>
          </p:cNvSpPr>
          <p:nvPr/>
        </p:nvSpPr>
        <p:spPr>
          <a:xfrm>
            <a:off x="123330" y="1759116"/>
            <a:ext cx="4114800" cy="2355684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Equal Population</a:t>
            </a:r>
          </a:p>
          <a:p>
            <a:r>
              <a:rPr lang="en-US" altLang="en-US" sz="1800" b="1" dirty="0"/>
              <a:t>Federal Voting Rights Act</a:t>
            </a:r>
          </a:p>
          <a:p>
            <a:r>
              <a:rPr lang="en-US" altLang="en-US" sz="1800" b="1" dirty="0"/>
              <a:t>No Racial Gerrymandering</a:t>
            </a:r>
          </a:p>
          <a:p>
            <a:pPr lvl="1"/>
            <a:endParaRPr lang="en-US" alt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494ADB-EA71-449E-A793-BED7AAE0B07C}"/>
              </a:ext>
            </a:extLst>
          </p:cNvPr>
          <p:cNvSpPr txBox="1">
            <a:spLocks/>
          </p:cNvSpPr>
          <p:nvPr/>
        </p:nvSpPr>
        <p:spPr bwMode="auto">
          <a:xfrm>
            <a:off x="123329" y="1119353"/>
            <a:ext cx="4114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1F2FA3E-8D3C-4423-99F3-AE4CCCCF6C6C}"/>
              </a:ext>
            </a:extLst>
          </p:cNvPr>
          <p:cNvSpPr txBox="1">
            <a:spLocks/>
          </p:cNvSpPr>
          <p:nvPr/>
        </p:nvSpPr>
        <p:spPr>
          <a:xfrm>
            <a:off x="4238129" y="1119353"/>
            <a:ext cx="4645025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Traditional Redistricting 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29DED1-0934-431E-9751-A48E2329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" y="4243553"/>
            <a:ext cx="2413416" cy="16002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B1E0707-91F5-488F-A9C5-455B1B72A6A0}"/>
              </a:ext>
            </a:extLst>
          </p:cNvPr>
          <p:cNvSpPr txBox="1">
            <a:spLocks/>
          </p:cNvSpPr>
          <p:nvPr/>
        </p:nvSpPr>
        <p:spPr>
          <a:xfrm>
            <a:off x="4238128" y="1759115"/>
            <a:ext cx="4645025" cy="3831893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Communities of interest</a:t>
            </a:r>
          </a:p>
          <a:p>
            <a:r>
              <a:rPr lang="en-US" altLang="en-US" sz="1800" b="1" dirty="0"/>
              <a:t>Compact</a:t>
            </a:r>
          </a:p>
          <a:p>
            <a:r>
              <a:rPr lang="en-US" altLang="en-US" sz="1800" b="1" dirty="0"/>
              <a:t>Contiguous</a:t>
            </a:r>
          </a:p>
          <a:p>
            <a:r>
              <a:rPr lang="en-US" altLang="en-US" sz="1800" b="1" dirty="0"/>
              <a:t>Visible (Natural &amp; man-made) boundaries</a:t>
            </a:r>
          </a:p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Planned future growth</a:t>
            </a:r>
          </a:p>
          <a:p>
            <a:r>
              <a:rPr lang="en-US" altLang="en-US" sz="1800" b="1" dirty="0"/>
              <a:t>Minimize voters shifted to different election years</a:t>
            </a:r>
          </a:p>
          <a:p>
            <a:r>
              <a:rPr lang="en-US" altLang="en-US" sz="1800" b="1" dirty="0"/>
              <a:t>Preserving the core of existing election areas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394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CVIFD Demographic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829C25-FAF6-4EB0-A7E3-FC0D6CD9CF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38436"/>
              </p:ext>
            </p:extLst>
          </p:nvPr>
        </p:nvGraphicFramePr>
        <p:xfrm>
          <a:off x="1828800" y="837051"/>
          <a:ext cx="6019799" cy="6013115"/>
        </p:xfrm>
        <a:graphic>
          <a:graphicData uri="http://schemas.openxmlformats.org/drawingml/2006/table">
            <a:tbl>
              <a:tblPr/>
              <a:tblGrid>
                <a:gridCol w="2620688">
                  <a:extLst>
                    <a:ext uri="{9D8B030D-6E8A-4147-A177-3AD203B41FA5}">
                      <a16:colId xmlns:a16="http://schemas.microsoft.com/office/drawing/2014/main" val="1153639160"/>
                    </a:ext>
                  </a:extLst>
                </a:gridCol>
                <a:gridCol w="1608740">
                  <a:extLst>
                    <a:ext uri="{9D8B030D-6E8A-4147-A177-3AD203B41FA5}">
                      <a16:colId xmlns:a16="http://schemas.microsoft.com/office/drawing/2014/main" val="2187976432"/>
                    </a:ext>
                  </a:extLst>
                </a:gridCol>
                <a:gridCol w="960053">
                  <a:extLst>
                    <a:ext uri="{9D8B030D-6E8A-4147-A177-3AD203B41FA5}">
                      <a16:colId xmlns:a16="http://schemas.microsoft.com/office/drawing/2014/main" val="2122123084"/>
                    </a:ext>
                  </a:extLst>
                </a:gridCol>
                <a:gridCol w="830318">
                  <a:extLst>
                    <a:ext uri="{9D8B030D-6E8A-4147-A177-3AD203B41FA5}">
                      <a16:colId xmlns:a16="http://schemas.microsoft.com/office/drawing/2014/main" val="4090056034"/>
                    </a:ext>
                  </a:extLst>
                </a:gridCol>
              </a:tblGrid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Chino Valley Independent Fire District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696434"/>
                  </a:ext>
                </a:extLst>
              </a:tr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2020 Demographic Data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692242"/>
                  </a:ext>
                </a:extLst>
              </a:tr>
              <a:tr h="1947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Category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Field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Count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Pct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491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2020 Census Pop.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170,710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3283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70,670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41.40%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38618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37,081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21.72%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9515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7,921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4.64%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2764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Asian-American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51,154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86033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Citizen Voting Age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111,661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906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42,608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38.16%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01768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36,335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32.54%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88375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5,546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7281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Asian/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Pac.Isl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25,593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22.92%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39509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Registration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96,630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22903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38,005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39.33%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427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34,601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43781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13,172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13.63%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07585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6460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41.50%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9613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4,726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4.89%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90743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79,743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03844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30,468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9756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27,818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68588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10,446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13.10%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2249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2,622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887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34,058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42.71%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3059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3,944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1599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2018)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51,045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13917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18,299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76520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16,872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33.05%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8608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4,757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9.32%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29136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1,470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92209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24,673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48.34%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838367"/>
                  </a:ext>
                </a:extLst>
              </a:tr>
              <a:tr h="16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2,567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5.03%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7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07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Boundaries with City Overlay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17, 2021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AD63E48-8E5C-4FA0-B2AC-1A0E62651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893" y="838200"/>
            <a:ext cx="5297418" cy="54662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D9F43E-C440-4426-8A04-F0674BDB23AA}"/>
              </a:ext>
            </a:extLst>
          </p:cNvPr>
          <p:cNvSpPr txBox="1"/>
          <p:nvPr/>
        </p:nvSpPr>
        <p:spPr>
          <a:xfrm>
            <a:off x="838200" y="1981200"/>
            <a:ext cx="2133600" cy="255454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Map to right shows CVIFD’s service area with the City of Chino’s districts in black and the City of Chino Hills’ districts in blue</a:t>
            </a:r>
          </a:p>
        </p:txBody>
      </p:sp>
    </p:spTree>
    <p:extLst>
      <p:ext uri="{BB962C8B-B14F-4D97-AF65-F5344CB8AC3E}">
        <p14:creationId xmlns:p14="http://schemas.microsoft.com/office/powerpoint/2010/main" val="2155321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6749</TotalTime>
  <Words>1072</Words>
  <Application>Microsoft Office PowerPoint</Application>
  <PresentationFormat>On-screen Show (4:3)</PresentationFormat>
  <Paragraphs>259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   Chino Valley Fire Districting Hearing #1 November 17, 2021</vt:lpstr>
      <vt:lpstr>2021 CVIFD Districting</vt:lpstr>
      <vt:lpstr>Election Systems</vt:lpstr>
      <vt:lpstr>California Voting Rights Act (CVRA)</vt:lpstr>
      <vt:lpstr>CVRA Impact</vt:lpstr>
      <vt:lpstr>Districting Process</vt:lpstr>
      <vt:lpstr>Redistricting Rules and Goals</vt:lpstr>
      <vt:lpstr>CVIFD Demographic Stats</vt:lpstr>
      <vt:lpstr>District Boundaries with City Overlay</vt:lpstr>
      <vt:lpstr>Latino CVAP</vt:lpstr>
      <vt:lpstr>Asian American CVAP</vt:lpstr>
      <vt:lpstr>African American CVAP</vt:lpstr>
      <vt:lpstr>Income Statistics</vt:lpstr>
      <vt:lpstr>Timeline &amp; Next Steps</vt:lpstr>
      <vt:lpstr>Timeline &amp; Next Steps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Jeff Simonetti</cp:lastModifiedBy>
  <cp:revision>417</cp:revision>
  <cp:lastPrinted>2017-05-23T05:26:42Z</cp:lastPrinted>
  <dcterms:created xsi:type="dcterms:W3CDTF">2011-05-19T00:29:13Z</dcterms:created>
  <dcterms:modified xsi:type="dcterms:W3CDTF">2021-11-17T22:27:18Z</dcterms:modified>
</cp:coreProperties>
</file>